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FF374-019D-46A1-B04D-720149162F7F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59EF8-B544-428C-9D7D-75FEBCAF8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24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>
            <a:extLst>
              <a:ext uri="{FF2B5EF4-FFF2-40B4-BE49-F238E27FC236}">
                <a16:creationId xmlns:a16="http://schemas.microsoft.com/office/drawing/2014/main" id="{23803C32-B77C-4EC9-9DCB-903A5BEC29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>
            <a:extLst>
              <a:ext uri="{FF2B5EF4-FFF2-40B4-BE49-F238E27FC236}">
                <a16:creationId xmlns:a16="http://schemas.microsoft.com/office/drawing/2014/main" id="{38C3A6EA-62C5-40E1-A70F-B8C8C7563C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72708" name="Espace réservé du numéro de diapositive 3">
            <a:extLst>
              <a:ext uri="{FF2B5EF4-FFF2-40B4-BE49-F238E27FC236}">
                <a16:creationId xmlns:a16="http://schemas.microsoft.com/office/drawing/2014/main" id="{7FAC12FA-03D8-49E0-96DB-3554116D2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9302A3-F3CE-41B6-8299-860E54F51284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565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>
            <a:extLst>
              <a:ext uri="{FF2B5EF4-FFF2-40B4-BE49-F238E27FC236}">
                <a16:creationId xmlns:a16="http://schemas.microsoft.com/office/drawing/2014/main" id="{66F58A99-C442-475E-BF2E-BDE4C67A14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ce réservé des commentaires 2">
            <a:extLst>
              <a:ext uri="{FF2B5EF4-FFF2-40B4-BE49-F238E27FC236}">
                <a16:creationId xmlns:a16="http://schemas.microsoft.com/office/drawing/2014/main" id="{71E2BE5E-8462-4CB9-BAF1-E223FBF212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92164" name="Espace réservé du numéro de diapositive 3">
            <a:extLst>
              <a:ext uri="{FF2B5EF4-FFF2-40B4-BE49-F238E27FC236}">
                <a16:creationId xmlns:a16="http://schemas.microsoft.com/office/drawing/2014/main" id="{9BDBB01D-4E5A-4784-8642-CAF35F426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A28B03-E6F8-4F7E-8B8B-482EA1F83A66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079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>
            <a:extLst>
              <a:ext uri="{FF2B5EF4-FFF2-40B4-BE49-F238E27FC236}">
                <a16:creationId xmlns:a16="http://schemas.microsoft.com/office/drawing/2014/main" id="{6A6D9593-EF12-41E5-977D-FED15D165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ce réservé des commentaires 2">
            <a:extLst>
              <a:ext uri="{FF2B5EF4-FFF2-40B4-BE49-F238E27FC236}">
                <a16:creationId xmlns:a16="http://schemas.microsoft.com/office/drawing/2014/main" id="{84D0E691-160F-4DFE-AA70-ADE70C068C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94212" name="Espace réservé du numéro de diapositive 3">
            <a:extLst>
              <a:ext uri="{FF2B5EF4-FFF2-40B4-BE49-F238E27FC236}">
                <a16:creationId xmlns:a16="http://schemas.microsoft.com/office/drawing/2014/main" id="{97976B39-5A50-4F8E-8772-54C45015E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CCF10B-DEB3-43F7-B35F-0F4E04A1D983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23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>
            <a:extLst>
              <a:ext uri="{FF2B5EF4-FFF2-40B4-BE49-F238E27FC236}">
                <a16:creationId xmlns:a16="http://schemas.microsoft.com/office/drawing/2014/main" id="{B2232C50-CBC1-4A70-8559-4CA28C34EB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>
            <a:extLst>
              <a:ext uri="{FF2B5EF4-FFF2-40B4-BE49-F238E27FC236}">
                <a16:creationId xmlns:a16="http://schemas.microsoft.com/office/drawing/2014/main" id="{EC27A82C-B3BC-4755-9A19-18F4A4B256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74756" name="Espace réservé du numéro de diapositive 3">
            <a:extLst>
              <a:ext uri="{FF2B5EF4-FFF2-40B4-BE49-F238E27FC236}">
                <a16:creationId xmlns:a16="http://schemas.microsoft.com/office/drawing/2014/main" id="{D4EEF983-5618-4DD1-8657-163FC8E6B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E7C932-BE65-4EE2-8323-5080E825E5D0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439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>
            <a:extLst>
              <a:ext uri="{FF2B5EF4-FFF2-40B4-BE49-F238E27FC236}">
                <a16:creationId xmlns:a16="http://schemas.microsoft.com/office/drawing/2014/main" id="{6174995D-F194-47D4-9A00-88694804A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>
            <a:extLst>
              <a:ext uri="{FF2B5EF4-FFF2-40B4-BE49-F238E27FC236}">
                <a16:creationId xmlns:a16="http://schemas.microsoft.com/office/drawing/2014/main" id="{FDFBDCB8-3A0F-4270-9AB2-BEDA0DDA35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77828" name="Espace réservé du numéro de diapositive 3">
            <a:extLst>
              <a:ext uri="{FF2B5EF4-FFF2-40B4-BE49-F238E27FC236}">
                <a16:creationId xmlns:a16="http://schemas.microsoft.com/office/drawing/2014/main" id="{6BEFFCFD-1A8D-4C95-9219-AC055021A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EB7C6D-306E-4126-B903-BE4484E0C3B6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4915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>
            <a:extLst>
              <a:ext uri="{FF2B5EF4-FFF2-40B4-BE49-F238E27FC236}">
                <a16:creationId xmlns:a16="http://schemas.microsoft.com/office/drawing/2014/main" id="{09EA19F4-9823-4041-8C84-BD5D488A16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ce réservé des commentaires 2">
            <a:extLst>
              <a:ext uri="{FF2B5EF4-FFF2-40B4-BE49-F238E27FC236}">
                <a16:creationId xmlns:a16="http://schemas.microsoft.com/office/drawing/2014/main" id="{CB2497AD-8B5B-479D-B768-9096129B1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79876" name="Espace réservé du numéro de diapositive 3">
            <a:extLst>
              <a:ext uri="{FF2B5EF4-FFF2-40B4-BE49-F238E27FC236}">
                <a16:creationId xmlns:a16="http://schemas.microsoft.com/office/drawing/2014/main" id="{2533AE80-2CC5-480F-B0C4-1999BD270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8E17D1-170C-4A11-9573-3D5EDBB2A7DC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301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>
            <a:extLst>
              <a:ext uri="{FF2B5EF4-FFF2-40B4-BE49-F238E27FC236}">
                <a16:creationId xmlns:a16="http://schemas.microsoft.com/office/drawing/2014/main" id="{E756AA15-E21B-4A03-8197-CB203DC3C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commentaires 2">
            <a:extLst>
              <a:ext uri="{FF2B5EF4-FFF2-40B4-BE49-F238E27FC236}">
                <a16:creationId xmlns:a16="http://schemas.microsoft.com/office/drawing/2014/main" id="{D56A4C3F-55EE-4FE8-BCC0-4443DCB722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81924" name="Espace réservé du numéro de diapositive 3">
            <a:extLst>
              <a:ext uri="{FF2B5EF4-FFF2-40B4-BE49-F238E27FC236}">
                <a16:creationId xmlns:a16="http://schemas.microsoft.com/office/drawing/2014/main" id="{0DF8E01A-ADFD-48CB-A13D-0ABD5DB1A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ADF08C-E112-4852-9CFF-9E0254BF85D8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243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>
            <a:extLst>
              <a:ext uri="{FF2B5EF4-FFF2-40B4-BE49-F238E27FC236}">
                <a16:creationId xmlns:a16="http://schemas.microsoft.com/office/drawing/2014/main" id="{16D73E17-D00E-4D89-BCE0-F14725F16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ce réservé des commentaires 2">
            <a:extLst>
              <a:ext uri="{FF2B5EF4-FFF2-40B4-BE49-F238E27FC236}">
                <a16:creationId xmlns:a16="http://schemas.microsoft.com/office/drawing/2014/main" id="{D9873FD1-0205-4F2A-AC9B-F7B586527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83972" name="Espace réservé du numéro de diapositive 3">
            <a:extLst>
              <a:ext uri="{FF2B5EF4-FFF2-40B4-BE49-F238E27FC236}">
                <a16:creationId xmlns:a16="http://schemas.microsoft.com/office/drawing/2014/main" id="{62E75783-335B-4E54-B73F-414852FD7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610848-0873-46F2-8D1D-F5649D22A555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850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>
            <a:extLst>
              <a:ext uri="{FF2B5EF4-FFF2-40B4-BE49-F238E27FC236}">
                <a16:creationId xmlns:a16="http://schemas.microsoft.com/office/drawing/2014/main" id="{0EA41554-CAEB-4876-AB13-FCDB1CF4A7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>
            <a:extLst>
              <a:ext uri="{FF2B5EF4-FFF2-40B4-BE49-F238E27FC236}">
                <a16:creationId xmlns:a16="http://schemas.microsoft.com/office/drawing/2014/main" id="{BA9D9C1D-5F96-442F-8474-17E77DD829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86020" name="Espace réservé du numéro de diapositive 3">
            <a:extLst>
              <a:ext uri="{FF2B5EF4-FFF2-40B4-BE49-F238E27FC236}">
                <a16:creationId xmlns:a16="http://schemas.microsoft.com/office/drawing/2014/main" id="{1767A98A-F51E-4EAB-9D8F-804342861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E24E05-8BA2-4564-8310-18167AA69250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418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74FD8F79-20E9-4D34-A7FE-FEDD09F614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>
            <a:extLst>
              <a:ext uri="{FF2B5EF4-FFF2-40B4-BE49-F238E27FC236}">
                <a16:creationId xmlns:a16="http://schemas.microsoft.com/office/drawing/2014/main" id="{3AAFB223-EC7B-4DFD-8000-8525477955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88068" name="Espace réservé du numéro de diapositive 3">
            <a:extLst>
              <a:ext uri="{FF2B5EF4-FFF2-40B4-BE49-F238E27FC236}">
                <a16:creationId xmlns:a16="http://schemas.microsoft.com/office/drawing/2014/main" id="{E6D21504-C999-4144-8E40-6C62633FF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BB5784-476F-4463-AD7B-76FFAD9F6703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933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>
            <a:extLst>
              <a:ext uri="{FF2B5EF4-FFF2-40B4-BE49-F238E27FC236}">
                <a16:creationId xmlns:a16="http://schemas.microsoft.com/office/drawing/2014/main" id="{76612161-8C63-420C-B836-D6F337BECE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ce réservé des commentaires 2">
            <a:extLst>
              <a:ext uri="{FF2B5EF4-FFF2-40B4-BE49-F238E27FC236}">
                <a16:creationId xmlns:a16="http://schemas.microsoft.com/office/drawing/2014/main" id="{3466613A-2BFB-4A66-BBBC-4EA15A1EEC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/>
          </a:p>
        </p:txBody>
      </p:sp>
      <p:sp>
        <p:nvSpPr>
          <p:cNvPr id="90116" name="Espace réservé du numéro de diapositive 3">
            <a:extLst>
              <a:ext uri="{FF2B5EF4-FFF2-40B4-BE49-F238E27FC236}">
                <a16:creationId xmlns:a16="http://schemas.microsoft.com/office/drawing/2014/main" id="{471222C6-3648-4B01-B338-E88092BDF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5C3D58-2211-413A-A2A6-AB755EE404EC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200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232854-1E6F-4C81-8F6E-AA0C8397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71C2-5FC6-4BD2-A656-A3D16925D2A5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93F643-ABB8-4AF2-BA72-35112E89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31A535-6938-4E8D-AB94-A1FE127D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F9E6-2812-4266-82DD-63C1469107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103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EDA4F-2A59-4215-B55F-C7FC9A74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001C-781B-41B9-ACB9-BD08F40C06E3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9BFB7C-E3A7-48F2-BCD1-72D13806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523265-3AC4-4765-9D88-27E1967F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9468-9547-447F-BFA3-9B3F857BB9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678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211D40-8912-4428-8365-EDC6A3E5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3810-A528-4B10-8187-FD77FDD936C2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29696B-9CC1-4EAB-A75A-B1CAE140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5B436B-A7BE-4C6A-BEE8-7F0A0795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9552-4F05-46B1-9586-44B3518247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675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18C384-8F6A-4D21-A331-BAC6127A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5ED8-0757-4918-B43D-C3D6B6972DC7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A15B3-12F2-4DAA-B808-A16711EA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DA50A-8B5B-4505-B890-E33E7090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8C88-7C4B-480A-B312-E6CD01411D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917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7A75E0-8D2C-4CE4-A47D-2DD7C6E1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6357-E6A9-45C9-A209-9A459C7ECB99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367167-1092-4A63-BA0C-6707A46B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8FA3E-4D2E-4236-BB43-ED945562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54B4-4136-4BBF-9034-F000A8C4E1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83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8DB6EF5-9EA5-4D17-8914-DED51E67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57AD-31A8-4BC9-A9E8-F61910B392A7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E549F18-4B68-4E7B-8707-FF014DB8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D03F98-B100-486D-9494-6DD318B9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8833-44EB-4524-B972-A172332014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016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908DF80-8115-445D-9B8F-F35E01E8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8F3C-CC7D-4E9B-A089-AE4B2E7B75A7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B716230-2288-49E5-9FEE-91ED85F8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317542B-33F8-41F3-A12E-DAAD58AC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A45E-AD5B-4F8B-963A-1843CA5CB7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467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1A8635E-5BB4-4958-A736-DD3DF47E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5708-567E-4931-8D69-A699ABFFB39D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C6289FE-FA9D-4F3E-96F8-A2712DA8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CE3E2C1-F07F-41C5-BF2D-3580886B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D912-AD3A-4CEE-944B-CF2D87E2E2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970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0E5C59F7-77CA-4DA7-9736-CE98539D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217B-88FA-4DAD-A480-D06BC85F3016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2955B7E-D1F5-4DC6-AAF4-30D95BF6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85DF5A36-CE38-4D80-8966-70577018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6604-615B-450D-9AFF-3F75B3483D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198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E8639D8-49E5-4EC1-A7FD-6F35D2C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276A-D609-4763-A8CB-D13A9D16D04B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F4ABE7B-D59B-48F3-B383-FFCA2F9F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E5BC2EE-04B0-442A-A9C1-21D32EDD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F4997-2156-44CD-A5B7-2568143225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822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D3DB77E-194B-4293-8627-0F4CBA67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81E0-4BDD-4247-AD59-FAB31B2AA643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AFC6E97-9118-4105-855A-425000D2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68E858D-11E4-4885-8256-3E484B2C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7794-6219-4DD8-B70B-B9A0A40F1A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04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D5EB58B-45CF-44EB-9C49-69E2E69147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B61C509D-D014-466C-BE65-A49CA93F7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AE970-B9D2-4F10-9E6B-5B3622FC0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259A7E-A4D4-4F4B-9840-A7CAB2B13B3A}" type="datetime1">
              <a:rPr lang="fr-FR"/>
              <a:pPr>
                <a:defRPr/>
              </a:pPr>
              <a:t>17/09/2017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037B2D-9CE4-471D-89FA-5C5FF515B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CD635E-C19E-456A-B94C-2D29A86E4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82E647-DEB4-4C59-9701-4251A99DBB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399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>
            <a:extLst>
              <a:ext uri="{FF2B5EF4-FFF2-40B4-BE49-F238E27FC236}">
                <a16:creationId xmlns:a16="http://schemas.microsoft.com/office/drawing/2014/main" id="{16F60433-5238-44DD-AD7D-6BD929A9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6" y="274639"/>
            <a:ext cx="4608513" cy="10890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fr-FR" altLang="fr-FR" sz="3200" b="1" dirty="0"/>
              <a:t>L’araignée rouge, </a:t>
            </a:r>
            <a:br>
              <a:rPr lang="fr-FR" altLang="fr-FR" sz="3200" b="1" dirty="0"/>
            </a:br>
            <a:r>
              <a:rPr lang="fr-FR" altLang="fr-FR" sz="3200" b="1" dirty="0"/>
              <a:t>comment la reconnaître?</a:t>
            </a:r>
            <a:endParaRPr lang="fr-FR" altLang="fr-FR" sz="3200" dirty="0"/>
          </a:p>
        </p:txBody>
      </p:sp>
      <p:sp>
        <p:nvSpPr>
          <p:cNvPr id="71683" name="Espace réservé du contenu 3">
            <a:extLst>
              <a:ext uri="{FF2B5EF4-FFF2-40B4-BE49-F238E27FC236}">
                <a16:creationId xmlns:a16="http://schemas.microsoft.com/office/drawing/2014/main" id="{084CAB6F-CFDE-44E1-8FEC-DA870F4276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71684" name="Espace réservé du numéro de diapositive 5">
            <a:extLst>
              <a:ext uri="{FF2B5EF4-FFF2-40B4-BE49-F238E27FC236}">
                <a16:creationId xmlns:a16="http://schemas.microsoft.com/office/drawing/2014/main" id="{22253432-9BB4-41E0-A7AA-9F031554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F40583-1E04-4289-8276-2D9165B8A842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71685" name="Picture 9">
            <a:extLst>
              <a:ext uri="{FF2B5EF4-FFF2-40B4-BE49-F238E27FC236}">
                <a16:creationId xmlns:a16="http://schemas.microsoft.com/office/drawing/2014/main" id="{28511F45-59B0-4623-B1AC-9F1239B5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357563"/>
            <a:ext cx="41243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0" descr="C:\Users\Patrick Delmas\Favorites\Images\Niger\Phyto\Tomate\DSC_3648.JPG">
            <a:extLst>
              <a:ext uri="{FF2B5EF4-FFF2-40B4-BE49-F238E27FC236}">
                <a16:creationId xmlns:a16="http://schemas.microsoft.com/office/drawing/2014/main" id="{9BBE63AF-6C90-4DB2-9F9C-FEF841485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549276"/>
            <a:ext cx="41052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1" descr="C:\Users\Patrick Delmas\Favorites\Images\Niger\Phyto\Tomate\DSC_4758detail.jpg">
            <a:extLst>
              <a:ext uri="{FF2B5EF4-FFF2-40B4-BE49-F238E27FC236}">
                <a16:creationId xmlns:a16="http://schemas.microsoft.com/office/drawing/2014/main" id="{5BBD140E-CD33-4E81-96C2-9D589436C4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6" y="2276475"/>
            <a:ext cx="4392613" cy="2916238"/>
          </a:xfrm>
          <a:noFill/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2F66D1D-DFB1-4C22-9271-E0F4039C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301220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1">
            <a:extLst>
              <a:ext uri="{FF2B5EF4-FFF2-40B4-BE49-F238E27FC236}">
                <a16:creationId xmlns:a16="http://schemas.microsoft.com/office/drawing/2014/main" id="{E6A2E55D-E390-4488-A524-298A0840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35413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>
              <a:defRPr/>
            </a:pPr>
            <a:r>
              <a:rPr lang="fr-FR" sz="2800" b="1" dirty="0"/>
              <a:t>Méthodes de lutte : le troisième principe est d’arracher et d’éliminer les plantes ou les branches fortement atteintes</a:t>
            </a:r>
          </a:p>
        </p:txBody>
      </p:sp>
      <p:sp>
        <p:nvSpPr>
          <p:cNvPr id="82947" name="Espace réservé du contenu 3">
            <a:extLst>
              <a:ext uri="{FF2B5EF4-FFF2-40B4-BE49-F238E27FC236}">
                <a16:creationId xmlns:a16="http://schemas.microsoft.com/office/drawing/2014/main" id="{600696F8-51C3-48E7-9B57-197CECE9F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916113"/>
            <a:ext cx="4244975" cy="4608512"/>
          </a:xfrm>
        </p:spPr>
        <p:txBody>
          <a:bodyPr/>
          <a:lstStyle/>
          <a:p>
            <a:pPr marL="0" indent="0">
              <a:buNone/>
              <a:defRPr/>
            </a:pPr>
            <a:endParaRPr lang="fr-FR" altLang="fr-FR" sz="2400" dirty="0"/>
          </a:p>
          <a:p>
            <a:pPr>
              <a:defRPr/>
            </a:pPr>
            <a:r>
              <a:rPr lang="fr-FR" altLang="fr-FR" sz="2400" dirty="0"/>
              <a:t>Il faut couper les branches ou arracher les plants et les brûler.</a:t>
            </a:r>
          </a:p>
          <a:p>
            <a:pPr>
              <a:defRPr/>
            </a:pPr>
            <a:r>
              <a:rPr lang="fr-FR" altLang="fr-FR" sz="2400" dirty="0"/>
              <a:t>Cet amas contient plusieurs milliers d’araignées.</a:t>
            </a:r>
          </a:p>
          <a:p>
            <a:pPr>
              <a:defRPr/>
            </a:pPr>
            <a:r>
              <a:rPr lang="fr-FR" altLang="fr-FR" sz="2400" dirty="0"/>
              <a:t>Les araignées rouges vont aller coloniser d’autres plants et d’autres cultures.</a:t>
            </a:r>
          </a:p>
        </p:txBody>
      </p:sp>
      <p:sp>
        <p:nvSpPr>
          <p:cNvPr id="89092" name="Espace réservé du numéro de diapositive 4">
            <a:extLst>
              <a:ext uri="{FF2B5EF4-FFF2-40B4-BE49-F238E27FC236}">
                <a16:creationId xmlns:a16="http://schemas.microsoft.com/office/drawing/2014/main" id="{AAD41FDD-6341-4BBE-AC83-2E216BC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3655EC-0687-45D9-AD6B-A9516999CEEA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89093" name="Picture 11" descr="C:\Users\Patrick Delmas\Favorites\Images\Niger\Phyto\Tomate\DSC_4758detail.jpg">
            <a:extLst>
              <a:ext uri="{FF2B5EF4-FFF2-40B4-BE49-F238E27FC236}">
                <a16:creationId xmlns:a16="http://schemas.microsoft.com/office/drawing/2014/main" id="{D23B023F-89BB-4FEC-9BCD-183672DE13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2205038"/>
            <a:ext cx="4140200" cy="3752850"/>
          </a:xfrm>
          <a:noFill/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565EA6C-47D1-428C-B586-D612DA6DBC3F}"/>
              </a:ext>
            </a:extLst>
          </p:cNvPr>
          <p:cNvCxnSpPr/>
          <p:nvPr/>
        </p:nvCxnSpPr>
        <p:spPr>
          <a:xfrm flipH="1" flipV="1">
            <a:off x="5303838" y="2997201"/>
            <a:ext cx="1079500" cy="7921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C7561D5-9CB6-4C1E-A38D-740956CD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4271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1">
            <a:extLst>
              <a:ext uri="{FF2B5EF4-FFF2-40B4-BE49-F238E27FC236}">
                <a16:creationId xmlns:a16="http://schemas.microsoft.com/office/drawing/2014/main" id="{25CE8CEA-5B29-4F72-A987-DBF86459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2" algn="l">
              <a:defRPr/>
            </a:pPr>
            <a:r>
              <a:rPr lang="fr-FR" sz="2800" b="1" dirty="0"/>
              <a:t>L’utilisation des pesticides</a:t>
            </a:r>
            <a:endParaRPr lang="fr-FR" sz="2800" dirty="0"/>
          </a:p>
        </p:txBody>
      </p:sp>
      <p:sp>
        <p:nvSpPr>
          <p:cNvPr id="91139" name="Espace réservé du contenu 3">
            <a:extLst>
              <a:ext uri="{FF2B5EF4-FFF2-40B4-BE49-F238E27FC236}">
                <a16:creationId xmlns:a16="http://schemas.microsoft.com/office/drawing/2014/main" id="{D9F98EA7-701B-4CCA-B956-17BC2857E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28775"/>
            <a:ext cx="4244975" cy="48958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2400" b="1"/>
              <a:t>Les pesticides chimiques</a:t>
            </a:r>
          </a:p>
          <a:p>
            <a:r>
              <a:rPr lang="fr-FR" altLang="fr-FR" sz="2400"/>
              <a:t>Les araignées rouges sont des acariens. Elles doivent être traitées avec </a:t>
            </a:r>
            <a:r>
              <a:rPr lang="fr-FR" altLang="fr-FR" sz="2400" b="1"/>
              <a:t>des acaricides </a:t>
            </a:r>
            <a:r>
              <a:rPr lang="fr-FR" altLang="fr-FR" sz="2400"/>
              <a:t>spécifiques.</a:t>
            </a:r>
          </a:p>
          <a:p>
            <a:r>
              <a:rPr lang="fr-FR" altLang="fr-FR" sz="2400"/>
              <a:t>Il faut appliquer l’acaricide dès l’apparition des premiers symptômes au cours du stade de développement primaire de ces populations, avant qu’elles ne tissent leur toile.</a:t>
            </a:r>
          </a:p>
        </p:txBody>
      </p:sp>
      <p:sp>
        <p:nvSpPr>
          <p:cNvPr id="91140" name="Espace réservé du numéro de diapositive 4">
            <a:extLst>
              <a:ext uri="{FF2B5EF4-FFF2-40B4-BE49-F238E27FC236}">
                <a16:creationId xmlns:a16="http://schemas.microsoft.com/office/drawing/2014/main" id="{202CA3E2-EC81-4B86-A670-928DB9C3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37AE5F-DBF2-428C-88AB-5196131FFD61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91141" name="Espace réservé du contenu 6">
            <a:extLst>
              <a:ext uri="{FF2B5EF4-FFF2-40B4-BE49-F238E27FC236}">
                <a16:creationId xmlns:a16="http://schemas.microsoft.com/office/drawing/2014/main" id="{3843AEBE-13DB-4DC2-89D8-69C73E8911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2400" b="1"/>
              <a:t>Les biopesticides</a:t>
            </a:r>
            <a:endParaRPr lang="fr-FR" altLang="fr-FR" sz="2400"/>
          </a:p>
          <a:p>
            <a:r>
              <a:rPr lang="fr-FR" altLang="fr-FR" sz="2400"/>
              <a:t>Les préparations naturelles à base de savon ou de neem sont efficaces. </a:t>
            </a:r>
          </a:p>
          <a:p>
            <a:r>
              <a:rPr lang="fr-FR" altLang="fr-FR" sz="2400"/>
              <a:t>Il est indispensable de les utiliser </a:t>
            </a:r>
            <a:r>
              <a:rPr lang="fr-FR" altLang="fr-FR" sz="2400" b="1"/>
              <a:t>le plus tôt possible dès l’apparition des premiers acariens</a:t>
            </a:r>
            <a:r>
              <a:rPr lang="fr-FR" altLang="fr-FR" sz="2400"/>
              <a:t>.</a:t>
            </a:r>
          </a:p>
          <a:p>
            <a:endParaRPr lang="fr-FR" altLang="fr-FR" sz="24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051EF85-B8EA-4D5C-AC8E-CA2D98D1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327007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1">
            <a:extLst>
              <a:ext uri="{FF2B5EF4-FFF2-40B4-BE49-F238E27FC236}">
                <a16:creationId xmlns:a16="http://schemas.microsoft.com/office/drawing/2014/main" id="{F0CC5374-713D-43A5-B1CF-341B8AF2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2" algn="l">
              <a:defRPr/>
            </a:pPr>
            <a:r>
              <a:rPr lang="fr-FR" sz="2800" b="1" dirty="0"/>
              <a:t>L’utilisation des pesticides</a:t>
            </a:r>
            <a:endParaRPr lang="fr-FR" sz="2800" dirty="0"/>
          </a:p>
        </p:txBody>
      </p:sp>
      <p:sp>
        <p:nvSpPr>
          <p:cNvPr id="93187" name="Espace réservé du contenu 7">
            <a:extLst>
              <a:ext uri="{FF2B5EF4-FFF2-40B4-BE49-F238E27FC236}">
                <a16:creationId xmlns:a16="http://schemas.microsoft.com/office/drawing/2014/main" id="{82057F89-F8B3-4D09-AF2A-A02F33D0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628776"/>
            <a:ext cx="6346825" cy="50403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2400" b="1"/>
              <a:t>              Attention !</a:t>
            </a:r>
            <a:r>
              <a:rPr lang="fr-FR" altLang="fr-FR" sz="2400"/>
              <a:t> Il est difficile de trouver des acaricides au Niger. </a:t>
            </a:r>
          </a:p>
          <a:p>
            <a:endParaRPr lang="fr-FR" altLang="fr-FR" sz="800"/>
          </a:p>
          <a:p>
            <a:r>
              <a:rPr lang="fr-FR" altLang="fr-FR" sz="2400"/>
              <a:t>Il faut que le terme « acaricide » soit sur l’emballage du produit.</a:t>
            </a:r>
          </a:p>
          <a:p>
            <a:r>
              <a:rPr lang="fr-FR" altLang="fr-FR" sz="2400"/>
              <a:t>Le plus souvent, les producteurs utilisent leurs insecticides habituels.</a:t>
            </a:r>
          </a:p>
          <a:p>
            <a:r>
              <a:rPr lang="fr-FR" altLang="fr-FR" sz="2400"/>
              <a:t>Certains insecticides sont peu ou pas actifs sur les acariens mais ils peuvent favoriser leur développement en éliminant leurs prédateurs (ennemis).</a:t>
            </a:r>
          </a:p>
          <a:p>
            <a:r>
              <a:rPr lang="fr-FR" altLang="fr-FR" sz="2400"/>
              <a:t>Se renseigner auprès des agents de la Protection des végétaux ou de la CRA.</a:t>
            </a:r>
          </a:p>
        </p:txBody>
      </p:sp>
      <p:sp>
        <p:nvSpPr>
          <p:cNvPr id="93188" name="Espace réservé du numéro de diapositive 4">
            <a:extLst>
              <a:ext uri="{FF2B5EF4-FFF2-40B4-BE49-F238E27FC236}">
                <a16:creationId xmlns:a16="http://schemas.microsoft.com/office/drawing/2014/main" id="{D3F9BBDB-EBA2-4E4E-98C4-0F178B91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1A8AC1-CA3E-4958-AC20-EDC405882221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93189" name="Image 8" descr="danger.jpg">
            <a:extLst>
              <a:ext uri="{FF2B5EF4-FFF2-40B4-BE49-F238E27FC236}">
                <a16:creationId xmlns:a16="http://schemas.microsoft.com/office/drawing/2014/main" id="{580F942F-F161-45C7-BDE3-7CBFDB06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125539"/>
            <a:ext cx="869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Image 1">
            <a:extLst>
              <a:ext uri="{FF2B5EF4-FFF2-40B4-BE49-F238E27FC236}">
                <a16:creationId xmlns:a16="http://schemas.microsoft.com/office/drawing/2014/main" id="{8AC073EE-1E67-424E-811D-3EAD0C40D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9" y="1500189"/>
            <a:ext cx="2232025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E24A59-BCEE-4538-9C8A-B4EE4062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74435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re 1">
            <a:extLst>
              <a:ext uri="{FF2B5EF4-FFF2-40B4-BE49-F238E27FC236}">
                <a16:creationId xmlns:a16="http://schemas.microsoft.com/office/drawing/2014/main" id="{FFDB699D-A391-42E4-A79E-14EAE82C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76250"/>
            <a:ext cx="8229600" cy="64928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fr-FR" altLang="fr-FR" sz="2800" b="1" dirty="0"/>
              <a:t>Acaricides disponibles au Niger</a:t>
            </a:r>
          </a:p>
        </p:txBody>
      </p:sp>
      <p:sp>
        <p:nvSpPr>
          <p:cNvPr id="95235" name="Espace réservé du contenu 2">
            <a:extLst>
              <a:ext uri="{FF2B5EF4-FFF2-40B4-BE49-F238E27FC236}">
                <a16:creationId xmlns:a16="http://schemas.microsoft.com/office/drawing/2014/main" id="{0ACD3CFB-DA57-4819-A689-C8C9B2EC8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400"/>
              <a:t>Deux acaricides homologués sont actuellement en vente au Niger (Niamey), les produits commerciaux BOMEC et ACARIUS, matière active </a:t>
            </a:r>
            <a:r>
              <a:rPr lang="fr-FR" altLang="fr-FR" sz="2400" b="1"/>
              <a:t>ABAMECTINE</a:t>
            </a:r>
            <a:r>
              <a:rPr lang="fr-FR" altLang="fr-FR" sz="2400"/>
              <a:t>.</a:t>
            </a:r>
          </a:p>
          <a:p>
            <a:r>
              <a:rPr lang="fr-FR" altLang="fr-FR" sz="2400"/>
              <a:t>L’</a:t>
            </a:r>
            <a:r>
              <a:rPr lang="fr-FR" altLang="fr-FR" sz="2400" u="sng"/>
              <a:t>utilisation d’insecticides</a:t>
            </a:r>
            <a:r>
              <a:rPr lang="fr-FR" altLang="fr-FR" sz="2400"/>
              <a:t> contre les araignées rouges présente le risque de « favoriser » les acariens en éliminant leurs ennemis. Certains producteurs ont constaté cela.</a:t>
            </a:r>
          </a:p>
          <a:p>
            <a:r>
              <a:rPr lang="fr-FR" altLang="fr-FR" sz="2400"/>
              <a:t>D’autres matières actives ont une efficacité contre les araignées rouges : Profenofos, Diméthoate notamment. Elles appartiennent à la famille des organo-phosphorés. Les acariens peuvent facilement développer des résistances contre ces produits s’ils sont mal utilisés.</a:t>
            </a:r>
          </a:p>
          <a:p>
            <a:endParaRPr lang="fr-FR" altLang="fr-FR" sz="2400"/>
          </a:p>
          <a:p>
            <a:endParaRPr lang="fr-FR" altLang="fr-FR" sz="24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898642-6716-4E1F-AC41-D0B9537F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95237" name="Espace réservé du numéro de diapositive 4">
            <a:extLst>
              <a:ext uri="{FF2B5EF4-FFF2-40B4-BE49-F238E27FC236}">
                <a16:creationId xmlns:a16="http://schemas.microsoft.com/office/drawing/2014/main" id="{4C4AA0F7-83D4-415D-9977-03EA4FDF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7CF544-91B7-4247-94ED-0B9AF0BB3DD0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>
            <a:extLst>
              <a:ext uri="{FF2B5EF4-FFF2-40B4-BE49-F238E27FC236}">
                <a16:creationId xmlns:a16="http://schemas.microsoft.com/office/drawing/2014/main" id="{DAC5387B-8E94-4C05-891A-9003D892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4638"/>
            <a:ext cx="4043363" cy="63341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3200" b="1"/>
              <a:t>L’araignée rouge</a:t>
            </a:r>
            <a:endParaRPr lang="fr-FR" altLang="fr-FR" sz="3200"/>
          </a:p>
        </p:txBody>
      </p:sp>
      <p:sp>
        <p:nvSpPr>
          <p:cNvPr id="73731" name="Espace réservé du contenu 2">
            <a:extLst>
              <a:ext uri="{FF2B5EF4-FFF2-40B4-BE49-F238E27FC236}">
                <a16:creationId xmlns:a16="http://schemas.microsoft.com/office/drawing/2014/main" id="{88F93B25-6F0E-425D-AF8E-5452753D5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4826" y="1052514"/>
            <a:ext cx="4392613" cy="5616575"/>
          </a:xfrm>
        </p:spPr>
        <p:txBody>
          <a:bodyPr/>
          <a:lstStyle/>
          <a:p>
            <a:r>
              <a:rPr lang="fr-FR" altLang="fr-FR" sz="2400"/>
              <a:t>Les araignées rouges sont présentes partout au Niger. </a:t>
            </a:r>
          </a:p>
          <a:p>
            <a:r>
              <a:rPr lang="fr-FR" altLang="fr-FR" sz="2400"/>
              <a:t>Elles ont été observées en toutes saisons.</a:t>
            </a:r>
          </a:p>
          <a:p>
            <a:r>
              <a:rPr lang="fr-FR" altLang="fr-FR" sz="2400"/>
              <a:t>On les trouve sur les solanacées : aubergine, tomate, poivron et pomme de terre. </a:t>
            </a:r>
          </a:p>
          <a:p>
            <a:r>
              <a:rPr lang="fr-FR" altLang="fr-FR" sz="2400"/>
              <a:t>Les araignées rouges sont </a:t>
            </a:r>
            <a:r>
              <a:rPr lang="fr-FR" altLang="fr-FR" sz="2400" u="sng"/>
              <a:t>des acariens</a:t>
            </a:r>
            <a:r>
              <a:rPr lang="fr-FR" altLang="fr-FR" sz="2400"/>
              <a:t>, ce ne sont pas des insectes.</a:t>
            </a:r>
          </a:p>
          <a:p>
            <a:r>
              <a:rPr lang="fr-FR" altLang="fr-FR" sz="2400"/>
              <a:t>Bien que de petite taille, les araignées rouges peuvent se voir à l’œil nu.</a:t>
            </a:r>
          </a:p>
        </p:txBody>
      </p:sp>
      <p:sp>
        <p:nvSpPr>
          <p:cNvPr id="73732" name="Espace réservé du numéro de diapositive 5">
            <a:extLst>
              <a:ext uri="{FF2B5EF4-FFF2-40B4-BE49-F238E27FC236}">
                <a16:creationId xmlns:a16="http://schemas.microsoft.com/office/drawing/2014/main" id="{00FC2753-8DA8-49FB-B16A-6068EDFD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ABAFF2-3841-4D4F-AD22-3F39C6905CE8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73733" name="Espace réservé du contenu 8" descr="DSC_0895.JPG">
            <a:extLst>
              <a:ext uri="{FF2B5EF4-FFF2-40B4-BE49-F238E27FC236}">
                <a16:creationId xmlns:a16="http://schemas.microsoft.com/office/drawing/2014/main" id="{F9F8E148-07C5-45C7-8001-8A64FE2C8E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2050" y="274638"/>
            <a:ext cx="4038600" cy="2703512"/>
          </a:xfrm>
        </p:spPr>
      </p:pic>
      <p:pic>
        <p:nvPicPr>
          <p:cNvPr id="73734" name="Image 2">
            <a:extLst>
              <a:ext uri="{FF2B5EF4-FFF2-40B4-BE49-F238E27FC236}">
                <a16:creationId xmlns:a16="http://schemas.microsoft.com/office/drawing/2014/main" id="{B305A8A0-8B17-4969-A6DA-470ACF586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194051"/>
            <a:ext cx="2627312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Image 3">
            <a:extLst>
              <a:ext uri="{FF2B5EF4-FFF2-40B4-BE49-F238E27FC236}">
                <a16:creationId xmlns:a16="http://schemas.microsoft.com/office/drawing/2014/main" id="{396311EB-431F-4369-BCFA-3F73FFE35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860800"/>
            <a:ext cx="18351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C93A464-6480-4EFB-9AA8-52B34D7C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332088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age 4">
            <a:extLst>
              <a:ext uri="{FF2B5EF4-FFF2-40B4-BE49-F238E27FC236}">
                <a16:creationId xmlns:a16="http://schemas.microsoft.com/office/drawing/2014/main" id="{D022F602-E3B9-4D39-9771-EC9200A40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C28E6C-C929-4F4B-AB4C-86F74370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364032E2-0649-45BA-9650-77589716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33823E-12E8-4154-BB97-C84749E1E9D8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re 1">
            <a:extLst>
              <a:ext uri="{FF2B5EF4-FFF2-40B4-BE49-F238E27FC236}">
                <a16:creationId xmlns:a16="http://schemas.microsoft.com/office/drawing/2014/main" id="{63D32BC6-7437-4138-9568-76B4EEC0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4" y="217489"/>
            <a:ext cx="4829175" cy="70643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fr-FR" sz="3200" b="1" dirty="0"/>
              <a:t>Dégâts de l’araignée rouge</a:t>
            </a:r>
          </a:p>
        </p:txBody>
      </p:sp>
      <p:sp>
        <p:nvSpPr>
          <p:cNvPr id="76803" name="Espace réservé du contenu 2">
            <a:extLst>
              <a:ext uri="{FF2B5EF4-FFF2-40B4-BE49-F238E27FC236}">
                <a16:creationId xmlns:a16="http://schemas.microsoft.com/office/drawing/2014/main" id="{F6A4D207-CFBE-487A-8449-FDD9990B1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341439"/>
            <a:ext cx="4038600" cy="4784725"/>
          </a:xfrm>
        </p:spPr>
        <p:txBody>
          <a:bodyPr/>
          <a:lstStyle/>
          <a:p>
            <a:r>
              <a:rPr lang="fr-FR" altLang="fr-FR" sz="2400"/>
              <a:t>Pour se nourrir les araignées rouges piquent les feuilles et aspirent le contenu des cellules des plantes. </a:t>
            </a:r>
          </a:p>
          <a:p>
            <a:r>
              <a:rPr lang="fr-FR" altLang="fr-FR" sz="2400"/>
              <a:t>Les feuilles apparaissent piquetées de points blancs. </a:t>
            </a:r>
          </a:p>
          <a:p>
            <a:r>
              <a:rPr lang="fr-FR" altLang="fr-FR" sz="2400"/>
              <a:t>Ensuite elles jaunissent puis se dessèchent et tombent en cas de forte infestation. </a:t>
            </a:r>
          </a:p>
          <a:p>
            <a:r>
              <a:rPr lang="fr-FR" altLang="fr-FR" sz="2400"/>
              <a:t>Il faut savoir les observer en </a:t>
            </a:r>
            <a:r>
              <a:rPr lang="fr-FR" altLang="fr-FR" sz="2400" u="sng"/>
              <a:t>début d’attaque</a:t>
            </a:r>
            <a:r>
              <a:rPr lang="fr-FR" altLang="fr-FR" sz="2400"/>
              <a:t>.</a:t>
            </a:r>
          </a:p>
        </p:txBody>
      </p:sp>
      <p:sp>
        <p:nvSpPr>
          <p:cNvPr id="76804" name="Espace réservé du numéro de diapositive 5">
            <a:extLst>
              <a:ext uri="{FF2B5EF4-FFF2-40B4-BE49-F238E27FC236}">
                <a16:creationId xmlns:a16="http://schemas.microsoft.com/office/drawing/2014/main" id="{AEBAACEA-B7D0-4F90-AAB2-3E6C4589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C0699-D232-40D4-BD79-68DE88C00333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76805" name="Picture 2">
            <a:extLst>
              <a:ext uri="{FF2B5EF4-FFF2-40B4-BE49-F238E27FC236}">
                <a16:creationId xmlns:a16="http://schemas.microsoft.com/office/drawing/2014/main" id="{941D81FB-2705-4338-8179-0AA039D793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0" y="188914"/>
            <a:ext cx="3887788" cy="3654425"/>
          </a:xfrm>
          <a:noFill/>
        </p:spPr>
      </p:pic>
      <p:pic>
        <p:nvPicPr>
          <p:cNvPr id="76806" name="Picture 2" descr="C:\Users\Patrick Delmas\Favorites\Images\Niger\Phyto\Tomate\DSC_3885.JPG">
            <a:extLst>
              <a:ext uri="{FF2B5EF4-FFF2-40B4-BE49-F238E27FC236}">
                <a16:creationId xmlns:a16="http://schemas.microsoft.com/office/drawing/2014/main" id="{485A0542-CB5D-4DC8-ADD9-B3B438FB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3826"/>
            <a:ext cx="40386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A791C17-E9CC-44FD-9C87-3ED461A48067}"/>
              </a:ext>
            </a:extLst>
          </p:cNvPr>
          <p:cNvCxnSpPr/>
          <p:nvPr/>
        </p:nvCxnSpPr>
        <p:spPr>
          <a:xfrm>
            <a:off x="5735638" y="3573463"/>
            <a:ext cx="3175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3252EF5-99FB-4AC4-9A2E-C99F4BF1839A}"/>
              </a:ext>
            </a:extLst>
          </p:cNvPr>
          <p:cNvCxnSpPr/>
          <p:nvPr/>
        </p:nvCxnSpPr>
        <p:spPr>
          <a:xfrm flipV="1">
            <a:off x="5767388" y="1844676"/>
            <a:ext cx="2921000" cy="187166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DCA6F23-0238-4376-85A6-2B20EF43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387113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contenu 2">
            <a:extLst>
              <a:ext uri="{FF2B5EF4-FFF2-40B4-BE49-F238E27FC236}">
                <a16:creationId xmlns:a16="http://schemas.microsoft.com/office/drawing/2014/main" id="{4FE1A34B-0B88-4F84-B46A-69F6A47A1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3388" y="620713"/>
            <a:ext cx="4176712" cy="5505450"/>
          </a:xfrm>
        </p:spPr>
        <p:txBody>
          <a:bodyPr/>
          <a:lstStyle/>
          <a:p>
            <a:r>
              <a:rPr lang="fr-FR" altLang="fr-FR" sz="2400"/>
              <a:t>En général, les araignées rouges peuvent se voir à l’œil nu sur la face inférieure des feuilles.</a:t>
            </a:r>
          </a:p>
          <a:p>
            <a:r>
              <a:rPr lang="fr-FR" altLang="fr-FR" sz="2400"/>
              <a:t>Leur présence peut être confirmée par l'observation de </a:t>
            </a:r>
            <a:r>
              <a:rPr lang="fr-FR" altLang="fr-FR" sz="2400" b="1"/>
              <a:t>fines toiles </a:t>
            </a:r>
            <a:r>
              <a:rPr lang="fr-FR" altLang="fr-FR" sz="2400"/>
              <a:t>qui deviennent visibles à l’œil nu après vaporisation d'eau sur la plante.</a:t>
            </a:r>
          </a:p>
          <a:p>
            <a:r>
              <a:rPr lang="fr-FR" altLang="fr-FR" sz="2400"/>
              <a:t>Les toiles protègent les araignées rouges contre le vent et aussi les pesticides.</a:t>
            </a:r>
          </a:p>
        </p:txBody>
      </p:sp>
      <p:sp>
        <p:nvSpPr>
          <p:cNvPr id="78851" name="Espace réservé du contenu 3">
            <a:extLst>
              <a:ext uri="{FF2B5EF4-FFF2-40B4-BE49-F238E27FC236}">
                <a16:creationId xmlns:a16="http://schemas.microsoft.com/office/drawing/2014/main" id="{227F4925-9743-4186-A932-4DAEFE7DFE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78852" name="Espace réservé du numéro de diapositive 5">
            <a:extLst>
              <a:ext uri="{FF2B5EF4-FFF2-40B4-BE49-F238E27FC236}">
                <a16:creationId xmlns:a16="http://schemas.microsoft.com/office/drawing/2014/main" id="{B5EC3A4D-480A-4C59-8081-EB08E532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5A2D81-080B-454A-8E02-226FBA1777C2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78853" name="Picture 2">
            <a:extLst>
              <a:ext uri="{FF2B5EF4-FFF2-40B4-BE49-F238E27FC236}">
                <a16:creationId xmlns:a16="http://schemas.microsoft.com/office/drawing/2014/main" id="{9479C70C-FC97-4DD3-B003-559A44479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500438"/>
            <a:ext cx="45370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4">
            <a:extLst>
              <a:ext uri="{FF2B5EF4-FFF2-40B4-BE49-F238E27FC236}">
                <a16:creationId xmlns:a16="http://schemas.microsoft.com/office/drawing/2014/main" id="{F78DE037-6190-42D8-AD04-38A5B17C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260351"/>
            <a:ext cx="47148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B4136C0-AA51-470C-A238-EF2401A0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378137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u contenu 2">
            <a:extLst>
              <a:ext uri="{FF2B5EF4-FFF2-40B4-BE49-F238E27FC236}">
                <a16:creationId xmlns:a16="http://schemas.microsoft.com/office/drawing/2014/main" id="{118B675A-7C92-4DDC-A9E0-168FC26E5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836613"/>
            <a:ext cx="4038600" cy="5289550"/>
          </a:xfrm>
        </p:spPr>
        <p:txBody>
          <a:bodyPr/>
          <a:lstStyle/>
          <a:p>
            <a:r>
              <a:rPr lang="fr-FR" altLang="fr-FR" sz="2400"/>
              <a:t>Les araignées rouges sont présentes partout au Niger.</a:t>
            </a:r>
          </a:p>
          <a:p>
            <a:r>
              <a:rPr lang="fr-FR" altLang="fr-FR" sz="2400"/>
              <a:t>Elles ont été observées en toutes saisons.  </a:t>
            </a:r>
          </a:p>
          <a:p>
            <a:r>
              <a:rPr lang="fr-FR" altLang="fr-FR" sz="2400" b="1"/>
              <a:t>En absence de nourriture cet acarien peut rester longtemps à l’état dormant dans le sol ou sur les résidus de plantes</a:t>
            </a:r>
            <a:r>
              <a:rPr lang="fr-FR" altLang="fr-FR" sz="2400"/>
              <a:t>.</a:t>
            </a:r>
          </a:p>
          <a:p>
            <a:r>
              <a:rPr lang="fr-FR" altLang="fr-FR" sz="2400"/>
              <a:t>C’est pourquoi il faut détruire systématiquement les résidus de récolte en cas d’attaques.</a:t>
            </a:r>
          </a:p>
        </p:txBody>
      </p:sp>
      <p:sp>
        <p:nvSpPr>
          <p:cNvPr id="80899" name="Espace réservé du numéro de diapositive 5">
            <a:extLst>
              <a:ext uri="{FF2B5EF4-FFF2-40B4-BE49-F238E27FC236}">
                <a16:creationId xmlns:a16="http://schemas.microsoft.com/office/drawing/2014/main" id="{469D8E3B-1BA4-494B-8C08-6755FA86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987689-5589-4EC4-988A-F89F147967DE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80900" name="Picture 2" descr="C:\Users\Patrick Delmas\Favorites\Images\Niger\Phyto\Aubergine\DSC_0895_detail.jpg">
            <a:extLst>
              <a:ext uri="{FF2B5EF4-FFF2-40B4-BE49-F238E27FC236}">
                <a16:creationId xmlns:a16="http://schemas.microsoft.com/office/drawing/2014/main" id="{41FD83FF-0701-486F-9FD8-09F030BC76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4" y="476251"/>
            <a:ext cx="4332287" cy="2824163"/>
          </a:xfrm>
          <a:noFill/>
        </p:spPr>
      </p:pic>
      <p:pic>
        <p:nvPicPr>
          <p:cNvPr id="80901" name="Picture 3">
            <a:extLst>
              <a:ext uri="{FF2B5EF4-FFF2-40B4-BE49-F238E27FC236}">
                <a16:creationId xmlns:a16="http://schemas.microsoft.com/office/drawing/2014/main" id="{9D037333-44DD-4409-BF09-AC80A1ED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357563"/>
            <a:ext cx="4319587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F59CCE0-7C12-40D9-AADF-F44A48FA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121405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re 1">
            <a:extLst>
              <a:ext uri="{FF2B5EF4-FFF2-40B4-BE49-F238E27FC236}">
                <a16:creationId xmlns:a16="http://schemas.microsoft.com/office/drawing/2014/main" id="{0ABCA1E2-11B1-4729-9CEA-3EA3F692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  <a:ln w="28575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fr-FR" altLang="fr-FR" sz="2800" b="1" dirty="0"/>
              <a:t>Cycle biologique</a:t>
            </a:r>
          </a:p>
        </p:txBody>
      </p:sp>
      <p:sp>
        <p:nvSpPr>
          <p:cNvPr id="82947" name="Espace réservé du contenu 2">
            <a:extLst>
              <a:ext uri="{FF2B5EF4-FFF2-40B4-BE49-F238E27FC236}">
                <a16:creationId xmlns:a16="http://schemas.microsoft.com/office/drawing/2014/main" id="{0626E29B-D482-4B5E-BFF5-F5924873D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052513"/>
            <a:ext cx="4038600" cy="5073650"/>
          </a:xfrm>
        </p:spPr>
        <p:txBody>
          <a:bodyPr/>
          <a:lstStyle/>
          <a:p>
            <a:r>
              <a:rPr lang="fr-FR" altLang="fr-FR" sz="2400"/>
              <a:t>Les araignées rouges se développent </a:t>
            </a:r>
            <a:r>
              <a:rPr lang="fr-FR" altLang="fr-FR" sz="2400" b="1"/>
              <a:t>très vite </a:t>
            </a:r>
            <a:r>
              <a:rPr lang="fr-FR" altLang="fr-FR" sz="2400"/>
              <a:t>dans des conditions favorables : une température de 30°C et un temps sec. </a:t>
            </a:r>
          </a:p>
          <a:p>
            <a:r>
              <a:rPr lang="fr-FR" altLang="fr-FR" sz="2400"/>
              <a:t>La femelle pond entre 100 et 200 œufs qui donnent des larves et se transforment en adulte une semaine après. </a:t>
            </a:r>
          </a:p>
          <a:p>
            <a:r>
              <a:rPr lang="fr-FR" altLang="fr-FR" sz="2400"/>
              <a:t>Ces derniers s’accouplent immédiatement. </a:t>
            </a:r>
          </a:p>
        </p:txBody>
      </p:sp>
      <p:sp>
        <p:nvSpPr>
          <p:cNvPr id="82948" name="Espace réservé du contenu 3">
            <a:extLst>
              <a:ext uri="{FF2B5EF4-FFF2-40B4-BE49-F238E27FC236}">
                <a16:creationId xmlns:a16="http://schemas.microsoft.com/office/drawing/2014/main" id="{CA6EB0D5-448F-49E8-BC12-5DD3AA098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2513"/>
            <a:ext cx="4038600" cy="5073650"/>
          </a:xfrm>
        </p:spPr>
        <p:txBody>
          <a:bodyPr/>
          <a:lstStyle/>
          <a:p>
            <a:r>
              <a:rPr lang="fr-FR" altLang="fr-FR" sz="2400"/>
              <a:t>La dissémination de cette araignée se fait par le vent et l’homme lors de ses déplacements dans la parcelle. </a:t>
            </a:r>
          </a:p>
        </p:txBody>
      </p:sp>
      <p:sp>
        <p:nvSpPr>
          <p:cNvPr id="82949" name="Espace réservé du numéro de diapositive 5">
            <a:extLst>
              <a:ext uri="{FF2B5EF4-FFF2-40B4-BE49-F238E27FC236}">
                <a16:creationId xmlns:a16="http://schemas.microsoft.com/office/drawing/2014/main" id="{DDC16596-4D3B-47ED-8F5E-D8934E42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04FB04-5CBF-438E-A1E4-78CB913E7A6C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82950" name="Picture 2">
            <a:extLst>
              <a:ext uri="{FF2B5EF4-FFF2-40B4-BE49-F238E27FC236}">
                <a16:creationId xmlns:a16="http://schemas.microsoft.com/office/drawing/2014/main" id="{F9FF3741-20DD-4BC5-82BB-08CCCE42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068638"/>
            <a:ext cx="34671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695510E-F3C1-4344-A42B-775A5396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203627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1">
            <a:extLst>
              <a:ext uri="{FF2B5EF4-FFF2-40B4-BE49-F238E27FC236}">
                <a16:creationId xmlns:a16="http://schemas.microsoft.com/office/drawing/2014/main" id="{C7269376-5549-453B-B677-D50E5EFA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2233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>
              <a:defRPr/>
            </a:pPr>
            <a:r>
              <a:rPr lang="fr-FR" sz="2800" b="1" dirty="0"/>
              <a:t>Méthodes de lutte : le premier principe à respecter reste la prévention.</a:t>
            </a:r>
          </a:p>
        </p:txBody>
      </p:sp>
      <p:sp>
        <p:nvSpPr>
          <p:cNvPr id="84995" name="Espace réservé du contenu 3">
            <a:extLst>
              <a:ext uri="{FF2B5EF4-FFF2-40B4-BE49-F238E27FC236}">
                <a16:creationId xmlns:a16="http://schemas.microsoft.com/office/drawing/2014/main" id="{1E0453E9-EC18-468E-B377-70FC7ADC0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341439"/>
            <a:ext cx="4244975" cy="5183187"/>
          </a:xfrm>
        </p:spPr>
        <p:txBody>
          <a:bodyPr/>
          <a:lstStyle/>
          <a:p>
            <a:r>
              <a:rPr lang="fr-FR" altLang="fr-FR" sz="2400" b="1"/>
              <a:t>Détruire immédiatement les résidus de culture </a:t>
            </a:r>
            <a:r>
              <a:rPr lang="fr-FR" altLang="fr-FR" sz="2400"/>
              <a:t>pour éviter l’accumulation de population dans les champs – </a:t>
            </a:r>
            <a:r>
              <a:rPr lang="fr-FR" altLang="fr-FR" sz="2400" i="1"/>
              <a:t>Attention aux vieilles aubergines.</a:t>
            </a:r>
          </a:p>
          <a:p>
            <a:endParaRPr lang="fr-FR" altLang="fr-FR" sz="800"/>
          </a:p>
          <a:p>
            <a:r>
              <a:rPr lang="fr-FR" altLang="fr-FR" sz="2400"/>
              <a:t>Surveiller et protéger la pépinière.</a:t>
            </a:r>
          </a:p>
          <a:p>
            <a:endParaRPr lang="fr-FR" altLang="fr-FR" sz="800"/>
          </a:p>
          <a:p>
            <a:r>
              <a:rPr lang="fr-FR" altLang="fr-FR" sz="2400"/>
              <a:t>Ne pas placer des plants à l’ombre des arbres car l’attaque commence toujours sous l’arbre.</a:t>
            </a:r>
          </a:p>
          <a:p>
            <a:r>
              <a:rPr lang="fr-FR" altLang="fr-FR" sz="2400"/>
              <a:t>Chercher les plantes abris.</a:t>
            </a:r>
          </a:p>
        </p:txBody>
      </p:sp>
      <p:sp>
        <p:nvSpPr>
          <p:cNvPr id="84996" name="Espace réservé du numéro de diapositive 4">
            <a:extLst>
              <a:ext uri="{FF2B5EF4-FFF2-40B4-BE49-F238E27FC236}">
                <a16:creationId xmlns:a16="http://schemas.microsoft.com/office/drawing/2014/main" id="{E46389B9-66ED-4E9C-8351-7C4A2134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4E3469-4279-4095-9434-09EBF9D58B9A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4997" name="Espace réservé du contenu 6">
            <a:extLst>
              <a:ext uri="{FF2B5EF4-FFF2-40B4-BE49-F238E27FC236}">
                <a16:creationId xmlns:a16="http://schemas.microsoft.com/office/drawing/2014/main" id="{07570E3A-80E9-48C8-8A09-4DE0A4E32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fr-FR"/>
          </a:p>
        </p:txBody>
      </p:sp>
      <p:pic>
        <p:nvPicPr>
          <p:cNvPr id="84998" name="Image 8" descr="C:\Users\Patrick Delmas\Favorites\Images\Niger\Phyto\Aubergine\DSC_0830.JPG">
            <a:extLst>
              <a:ext uri="{FF2B5EF4-FFF2-40B4-BE49-F238E27FC236}">
                <a16:creationId xmlns:a16="http://schemas.microsoft.com/office/drawing/2014/main" id="{B67485AD-FDA1-407C-86E9-06C4B5CAB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268414"/>
            <a:ext cx="39592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2" descr="C:\Users\Patrick Delmas\Favorites\Images\Niger\Phyto\Tomate\DSC_3650.JPG">
            <a:extLst>
              <a:ext uri="{FF2B5EF4-FFF2-40B4-BE49-F238E27FC236}">
                <a16:creationId xmlns:a16="http://schemas.microsoft.com/office/drawing/2014/main" id="{0EB6AC55-C1EB-4916-87EB-8C1F2551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789364"/>
            <a:ext cx="39592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8FE0135-8AF9-4974-81D0-D1160E04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295028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1">
            <a:extLst>
              <a:ext uri="{FF2B5EF4-FFF2-40B4-BE49-F238E27FC236}">
                <a16:creationId xmlns:a16="http://schemas.microsoft.com/office/drawing/2014/main" id="{275B617B-1763-406B-B42E-E1EF0514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>
              <a:defRPr/>
            </a:pPr>
            <a:r>
              <a:rPr lang="fr-FR" sz="2800" b="1" dirty="0"/>
              <a:t>Méthodes de lutte : le second principe à respecter est de contrarier les ravageurs</a:t>
            </a:r>
          </a:p>
        </p:txBody>
      </p:sp>
      <p:sp>
        <p:nvSpPr>
          <p:cNvPr id="87043" name="Espace réservé du contenu 3">
            <a:extLst>
              <a:ext uri="{FF2B5EF4-FFF2-40B4-BE49-F238E27FC236}">
                <a16:creationId xmlns:a16="http://schemas.microsoft.com/office/drawing/2014/main" id="{B4CB09A5-6180-4A8E-AC81-CED8EF80C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412875"/>
            <a:ext cx="4244975" cy="5111750"/>
          </a:xfrm>
        </p:spPr>
        <p:txBody>
          <a:bodyPr/>
          <a:lstStyle/>
          <a:p>
            <a:r>
              <a:rPr lang="fr-FR" altLang="fr-FR" sz="2400"/>
              <a:t>Utiliser une irrigation par aspersion pour augmenter l’humidité car les araignées se multiplient en conditions sèches.</a:t>
            </a:r>
          </a:p>
          <a:p>
            <a:r>
              <a:rPr lang="fr-FR" altLang="fr-FR" sz="2400"/>
              <a:t>Ne pas laisser pousser des mauvaises herbes surtout de la famille des solanacées autour du champ.</a:t>
            </a:r>
          </a:p>
          <a:p>
            <a:r>
              <a:rPr lang="fr-FR" altLang="fr-FR" sz="2400"/>
              <a:t>Planter des haies autour des champs pour réduire la migration d’adultes entre les champs.</a:t>
            </a:r>
          </a:p>
          <a:p>
            <a:endParaRPr lang="fr-FR" altLang="fr-FR" sz="2400"/>
          </a:p>
        </p:txBody>
      </p:sp>
      <p:sp>
        <p:nvSpPr>
          <p:cNvPr id="87044" name="Espace réservé du numéro de diapositive 4">
            <a:extLst>
              <a:ext uri="{FF2B5EF4-FFF2-40B4-BE49-F238E27FC236}">
                <a16:creationId xmlns:a16="http://schemas.microsoft.com/office/drawing/2014/main" id="{62B634AF-FB40-4F48-BB70-1462D5ED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3C6D41-4EA9-40D1-A729-AF36DCA521A2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87045" name="Espace réservé du contenu 7" descr="C:\Users\Patrick Delmas\Favorites\Images\Niger\Protection_sols\Haies\DSC_0339.JPG">
            <a:extLst>
              <a:ext uri="{FF2B5EF4-FFF2-40B4-BE49-F238E27FC236}">
                <a16:creationId xmlns:a16="http://schemas.microsoft.com/office/drawing/2014/main" id="{FEABEC0F-09A8-4517-9A96-2415B5F27AC9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11426"/>
            <a:ext cx="4038600" cy="2703513"/>
          </a:xfr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197A5-2161-4A3C-96C4-F297BAA0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Réalisation RECA - INRAN</a:t>
            </a:r>
          </a:p>
        </p:txBody>
      </p:sp>
    </p:spTree>
    <p:extLst>
      <p:ext uri="{BB962C8B-B14F-4D97-AF65-F5344CB8AC3E}">
        <p14:creationId xmlns:p14="http://schemas.microsoft.com/office/powerpoint/2010/main" val="227378401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674</Words>
  <Application>Microsoft Office PowerPoint</Application>
  <PresentationFormat>Grand écran</PresentationFormat>
  <Paragraphs>95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1_Thème Office</vt:lpstr>
      <vt:lpstr>L’araignée rouge,  comment la reconnaître?</vt:lpstr>
      <vt:lpstr>L’araignée rouge</vt:lpstr>
      <vt:lpstr>Présentation PowerPoint</vt:lpstr>
      <vt:lpstr>Dégâts de l’araignée rouge</vt:lpstr>
      <vt:lpstr>Présentation PowerPoint</vt:lpstr>
      <vt:lpstr>Présentation PowerPoint</vt:lpstr>
      <vt:lpstr>Cycle biologique</vt:lpstr>
      <vt:lpstr>Méthodes de lutte : le premier principe à respecter reste la prévention.</vt:lpstr>
      <vt:lpstr>Méthodes de lutte : le second principe à respecter est de contrarier les ravageurs</vt:lpstr>
      <vt:lpstr>Méthodes de lutte : le troisième principe est d’arracher et d’éliminer les plantes ou les branches fortement atteintes</vt:lpstr>
      <vt:lpstr>L’utilisation des pesticides</vt:lpstr>
      <vt:lpstr>L’utilisation des pesticides</vt:lpstr>
      <vt:lpstr>Acaricides disponibles au Niger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Delmas</dc:creator>
  <cp:lastModifiedBy>Patrick Delmas</cp:lastModifiedBy>
  <cp:revision>4</cp:revision>
  <dcterms:created xsi:type="dcterms:W3CDTF">2017-09-17T19:24:43Z</dcterms:created>
  <dcterms:modified xsi:type="dcterms:W3CDTF">2017-09-17T19:29:31Z</dcterms:modified>
</cp:coreProperties>
</file>