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F374-019D-46A1-B04D-720149162F7F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59EF8-B544-428C-9D7D-75FEBCAF8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24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B585FCAF-6217-4501-B2C3-4E735D75C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4ADD55F8-05E2-4895-9642-A90809BEE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39268" name="Espace réservé du numéro de diapositive 3">
            <a:extLst>
              <a:ext uri="{FF2B5EF4-FFF2-40B4-BE49-F238E27FC236}">
                <a16:creationId xmlns:a16="http://schemas.microsoft.com/office/drawing/2014/main" id="{27969E08-9542-4DE3-8124-DCCD07229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71989-3619-436B-BC1F-BF764D826784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229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>
            <a:extLst>
              <a:ext uri="{FF2B5EF4-FFF2-40B4-BE49-F238E27FC236}">
                <a16:creationId xmlns:a16="http://schemas.microsoft.com/office/drawing/2014/main" id="{D91B6A3D-3B1D-46DC-B231-6E63A1BDC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ce réservé des commentaires 2">
            <a:extLst>
              <a:ext uri="{FF2B5EF4-FFF2-40B4-BE49-F238E27FC236}">
                <a16:creationId xmlns:a16="http://schemas.microsoft.com/office/drawing/2014/main" id="{1BD4317D-26E3-4BC9-BDF6-7A1F7F855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157700" name="Espace réservé du numéro de diapositive 3">
            <a:extLst>
              <a:ext uri="{FF2B5EF4-FFF2-40B4-BE49-F238E27FC236}">
                <a16:creationId xmlns:a16="http://schemas.microsoft.com/office/drawing/2014/main" id="{5145A1F8-0E62-48F1-805F-D1BDE146A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8BD3D-BFFD-413D-B35D-0716C3A5BF73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301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e l'image des diapositives 1">
            <a:extLst>
              <a:ext uri="{FF2B5EF4-FFF2-40B4-BE49-F238E27FC236}">
                <a16:creationId xmlns:a16="http://schemas.microsoft.com/office/drawing/2014/main" id="{2EBFCA45-51E2-4E25-95B3-C5CE1767F6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Espace réservé des commentaires 2">
            <a:extLst>
              <a:ext uri="{FF2B5EF4-FFF2-40B4-BE49-F238E27FC236}">
                <a16:creationId xmlns:a16="http://schemas.microsoft.com/office/drawing/2014/main" id="{417E6088-9F97-466A-8998-9228A7A9F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59748" name="Espace réservé du numéro de diapositive 3">
            <a:extLst>
              <a:ext uri="{FF2B5EF4-FFF2-40B4-BE49-F238E27FC236}">
                <a16:creationId xmlns:a16="http://schemas.microsoft.com/office/drawing/2014/main" id="{A7831AE1-30CB-4C3D-9EA9-458CB815C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E88F08-EA5B-4FB2-85F3-5576A67A0D43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806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>
            <a:extLst>
              <a:ext uri="{FF2B5EF4-FFF2-40B4-BE49-F238E27FC236}">
                <a16:creationId xmlns:a16="http://schemas.microsoft.com/office/drawing/2014/main" id="{4EF774FE-D25C-4E06-AB4B-CEE43852BA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ce réservé des commentaires 2">
            <a:extLst>
              <a:ext uri="{FF2B5EF4-FFF2-40B4-BE49-F238E27FC236}">
                <a16:creationId xmlns:a16="http://schemas.microsoft.com/office/drawing/2014/main" id="{9532F3E1-A23A-40DC-8608-6AACEEB07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41316" name="Espace réservé du numéro de diapositive 3">
            <a:extLst>
              <a:ext uri="{FF2B5EF4-FFF2-40B4-BE49-F238E27FC236}">
                <a16:creationId xmlns:a16="http://schemas.microsoft.com/office/drawing/2014/main" id="{2C28C767-2722-41E6-9F31-AB7C0F017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CF390-6E6E-4DC1-9387-66B26A28E3A6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735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e l'image des diapositives 1">
            <a:extLst>
              <a:ext uri="{FF2B5EF4-FFF2-40B4-BE49-F238E27FC236}">
                <a16:creationId xmlns:a16="http://schemas.microsoft.com/office/drawing/2014/main" id="{914EB647-94EA-441B-AC10-E0F0A7CE95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ce réservé des commentaires 2">
            <a:extLst>
              <a:ext uri="{FF2B5EF4-FFF2-40B4-BE49-F238E27FC236}">
                <a16:creationId xmlns:a16="http://schemas.microsoft.com/office/drawing/2014/main" id="{3A716EEE-8A78-4CD9-A33B-79D68229C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Dans la formation on essaye de recueillir le vocabulaire en Zarma / lexique explicatif</a:t>
            </a:r>
          </a:p>
        </p:txBody>
      </p:sp>
      <p:sp>
        <p:nvSpPr>
          <p:cNvPr id="143364" name="Espace réservé du numéro de diapositive 3">
            <a:extLst>
              <a:ext uri="{FF2B5EF4-FFF2-40B4-BE49-F238E27FC236}">
                <a16:creationId xmlns:a16="http://schemas.microsoft.com/office/drawing/2014/main" id="{AF3E4DB6-F4AF-4877-B7BE-996DF1D90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DDE994-C9AE-43B8-BA36-D66C859AB9CA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691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>
            <a:extLst>
              <a:ext uri="{FF2B5EF4-FFF2-40B4-BE49-F238E27FC236}">
                <a16:creationId xmlns:a16="http://schemas.microsoft.com/office/drawing/2014/main" id="{81CAD0A4-52EF-424B-A3F0-25F42F4603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ce réservé des commentaires 2">
            <a:extLst>
              <a:ext uri="{FF2B5EF4-FFF2-40B4-BE49-F238E27FC236}">
                <a16:creationId xmlns:a16="http://schemas.microsoft.com/office/drawing/2014/main" id="{C4275CAE-4C28-41D4-9BF3-D38E03FFC8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Insister sur le nettoyage / toujours</a:t>
            </a:r>
          </a:p>
        </p:txBody>
      </p:sp>
      <p:sp>
        <p:nvSpPr>
          <p:cNvPr id="145412" name="Espace réservé du numéro de diapositive 3">
            <a:extLst>
              <a:ext uri="{FF2B5EF4-FFF2-40B4-BE49-F238E27FC236}">
                <a16:creationId xmlns:a16="http://schemas.microsoft.com/office/drawing/2014/main" id="{0A31E2FD-FBFF-44D2-8D56-BDFF878B3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82A6E9-BE10-49A4-B154-1FD45B296F68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051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>
            <a:extLst>
              <a:ext uri="{FF2B5EF4-FFF2-40B4-BE49-F238E27FC236}">
                <a16:creationId xmlns:a16="http://schemas.microsoft.com/office/drawing/2014/main" id="{D8D06FC3-3586-40B3-928E-CDF357DF58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Espace réservé des commentaires 2">
            <a:extLst>
              <a:ext uri="{FF2B5EF4-FFF2-40B4-BE49-F238E27FC236}">
                <a16:creationId xmlns:a16="http://schemas.microsoft.com/office/drawing/2014/main" id="{FEC04CBD-D733-47E6-B28C-5A9B1E83B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147460" name="Espace réservé du numéro de diapositive 3">
            <a:extLst>
              <a:ext uri="{FF2B5EF4-FFF2-40B4-BE49-F238E27FC236}">
                <a16:creationId xmlns:a16="http://schemas.microsoft.com/office/drawing/2014/main" id="{ADDA7872-04FE-4E90-8ADE-73E78D6EB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23368A-DE94-45F6-ACD4-B2847A9E57D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951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>
            <a:extLst>
              <a:ext uri="{FF2B5EF4-FFF2-40B4-BE49-F238E27FC236}">
                <a16:creationId xmlns:a16="http://schemas.microsoft.com/office/drawing/2014/main" id="{C3D726CC-57A2-44C8-AA81-844251555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Espace réservé des commentaires 2">
            <a:extLst>
              <a:ext uri="{FF2B5EF4-FFF2-40B4-BE49-F238E27FC236}">
                <a16:creationId xmlns:a16="http://schemas.microsoft.com/office/drawing/2014/main" id="{2088442D-AF51-4275-8DAF-2873030B78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49508" name="Espace réservé du numéro de diapositive 3">
            <a:extLst>
              <a:ext uri="{FF2B5EF4-FFF2-40B4-BE49-F238E27FC236}">
                <a16:creationId xmlns:a16="http://schemas.microsoft.com/office/drawing/2014/main" id="{D1CC2DC1-F4A3-4136-BCF5-53F90A296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1D5CD-45DC-4E9E-BDF2-CA8F4C7EC34D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239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>
            <a:extLst>
              <a:ext uri="{FF2B5EF4-FFF2-40B4-BE49-F238E27FC236}">
                <a16:creationId xmlns:a16="http://schemas.microsoft.com/office/drawing/2014/main" id="{10D74C55-114C-4B38-9CE5-043180F9DA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Espace réservé des commentaires 2">
            <a:extLst>
              <a:ext uri="{FF2B5EF4-FFF2-40B4-BE49-F238E27FC236}">
                <a16:creationId xmlns:a16="http://schemas.microsoft.com/office/drawing/2014/main" id="{674841DA-BEF6-49F2-8634-44FF01664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51556" name="Espace réservé du numéro de diapositive 3">
            <a:extLst>
              <a:ext uri="{FF2B5EF4-FFF2-40B4-BE49-F238E27FC236}">
                <a16:creationId xmlns:a16="http://schemas.microsoft.com/office/drawing/2014/main" id="{221D3461-F8FF-4EC8-B58A-CC25B6F39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1AE8E5-348D-4DA9-9896-E0995FE2A142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08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e l'image des diapositives 1">
            <a:extLst>
              <a:ext uri="{FF2B5EF4-FFF2-40B4-BE49-F238E27FC236}">
                <a16:creationId xmlns:a16="http://schemas.microsoft.com/office/drawing/2014/main" id="{32E09948-1F8A-4AA2-B6A4-4EADAC3FC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Espace réservé des commentaires 2">
            <a:extLst>
              <a:ext uri="{FF2B5EF4-FFF2-40B4-BE49-F238E27FC236}">
                <a16:creationId xmlns:a16="http://schemas.microsoft.com/office/drawing/2014/main" id="{3B2A860C-809A-4360-80F9-26B074884D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53604" name="Espace réservé du numéro de diapositive 3">
            <a:extLst>
              <a:ext uri="{FF2B5EF4-FFF2-40B4-BE49-F238E27FC236}">
                <a16:creationId xmlns:a16="http://schemas.microsoft.com/office/drawing/2014/main" id="{F8E0A1CD-5284-424E-AD43-520B097E5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630616-325E-4C08-A36A-80934F0CDA01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1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e l'image des diapositives 1">
            <a:extLst>
              <a:ext uri="{FF2B5EF4-FFF2-40B4-BE49-F238E27FC236}">
                <a16:creationId xmlns:a16="http://schemas.microsoft.com/office/drawing/2014/main" id="{9D726DC1-6365-4077-AA9B-A1F7FC257E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Espace réservé des commentaires 2">
            <a:extLst>
              <a:ext uri="{FF2B5EF4-FFF2-40B4-BE49-F238E27FC236}">
                <a16:creationId xmlns:a16="http://schemas.microsoft.com/office/drawing/2014/main" id="{898D0D34-367A-4709-8497-6D578FAD2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155652" name="Espace réservé du numéro de diapositive 3">
            <a:extLst>
              <a:ext uri="{FF2B5EF4-FFF2-40B4-BE49-F238E27FC236}">
                <a16:creationId xmlns:a16="http://schemas.microsoft.com/office/drawing/2014/main" id="{47B76A8B-072F-4EEE-B0A7-53C88129E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E411B-2AF9-4095-AAC3-F60A1B34F10A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359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32854-1E6F-4C81-8F6E-AA0C8397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71C2-5FC6-4BD2-A656-A3D16925D2A5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3F643-ABB8-4AF2-BA72-35112E89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31A535-6938-4E8D-AB94-A1FE127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F9E6-2812-4266-82DD-63C1469107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103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EDA4F-2A59-4215-B55F-C7FC9A74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001C-781B-41B9-ACB9-BD08F40C06E3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9BFB7C-E3A7-48F2-BCD1-72D13806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23265-3AC4-4765-9D88-27E1967F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9468-9547-447F-BFA3-9B3F857BB9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678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11D40-8912-4428-8365-EDC6A3E5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3810-A528-4B10-8187-FD77FDD936C2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29696B-9CC1-4EAB-A75A-B1CAE140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B436B-A7BE-4C6A-BEE8-7F0A0795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9552-4F05-46B1-9586-44B3518247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67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8C384-8F6A-4D21-A331-BAC6127A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5ED8-0757-4918-B43D-C3D6B6972DC7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A15B3-12F2-4DAA-B808-A16711EA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DA50A-8B5B-4505-B890-E33E7090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8C88-7C4B-480A-B312-E6CD01411D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91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A75E0-8D2C-4CE4-A47D-2DD7C6E1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6357-E6A9-45C9-A209-9A459C7ECB99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67167-1092-4A63-BA0C-6707A46B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8FA3E-4D2E-4236-BB43-ED945562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54B4-4136-4BBF-9034-F000A8C4E1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8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8DB6EF5-9EA5-4D17-8914-DED51E67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57AD-31A8-4BC9-A9E8-F61910B392A7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E549F18-4B68-4E7B-8707-FF014DB8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D03F98-B100-486D-9494-6DD318B9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8833-44EB-4524-B972-A172332014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16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908DF80-8115-445D-9B8F-F35E01E8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8F3C-CC7D-4E9B-A089-AE4B2E7B75A7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B716230-2288-49E5-9FEE-91ED85F8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317542B-33F8-41F3-A12E-DAAD58AC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A45E-AD5B-4F8B-963A-1843CA5CB7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46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1A8635E-5BB4-4958-A736-DD3DF47E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5708-567E-4931-8D69-A699ABFFB39D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C6289FE-FA9D-4F3E-96F8-A2712DA8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CE3E2C1-F07F-41C5-BF2D-3580886B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D912-AD3A-4CEE-944B-CF2D87E2E2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970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E5C59F7-77CA-4DA7-9736-CE98539D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217B-88FA-4DAD-A480-D06BC85F3016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2955B7E-D1F5-4DC6-AAF4-30D95BF6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5DF5A36-CE38-4D80-8966-70577018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6604-615B-450D-9AFF-3F75B3483D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19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E8639D8-49E5-4EC1-A7FD-6F35D2C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276A-D609-4763-A8CB-D13A9D16D04B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F4ABE7B-D59B-48F3-B383-FFCA2F9F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E5BC2EE-04B0-442A-A9C1-21D32EDD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4997-2156-44CD-A5B7-2568143225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82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D3DB77E-194B-4293-8627-0F4CBA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81E0-4BDD-4247-AD59-FAB31B2AA643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AFC6E97-9118-4105-855A-425000D2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68E858D-11E4-4885-8256-3E484B2C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7794-6219-4DD8-B70B-B9A0A40F1A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0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D5EB58B-45CF-44EB-9C49-69E2E69147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61C509D-D014-466C-BE65-A49CA93F7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AE970-B9D2-4F10-9E6B-5B3622FC0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259A7E-A4D4-4F4B-9840-A7CAB2B13B3A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37B2D-9CE4-471D-89FA-5C5FF515B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D635E-C19E-456A-B94C-2D29A86E4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82E647-DEB4-4C59-9701-4251A99DBB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99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2EC6E20B-EE57-4E72-9313-D82C2A4F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4"/>
            <a:ext cx="8229600" cy="7207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fr-FR" sz="2800" b="1" dirty="0"/>
              <a:t>Les maladies de la tomate</a:t>
            </a:r>
          </a:p>
        </p:txBody>
      </p:sp>
      <p:sp>
        <p:nvSpPr>
          <p:cNvPr id="138243" name="Espace réservé du contenu 3">
            <a:extLst>
              <a:ext uri="{FF2B5EF4-FFF2-40B4-BE49-F238E27FC236}">
                <a16:creationId xmlns:a16="http://schemas.microsoft.com/office/drawing/2014/main" id="{F8300ED9-DA41-440F-A453-11B350352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FR" altLang="fr-FR" sz="2400"/>
              <a:t>Les </a:t>
            </a:r>
            <a:r>
              <a:rPr lang="fr-FR" altLang="fr-FR" sz="2400" u="sng"/>
              <a:t>maladies</a:t>
            </a:r>
            <a:r>
              <a:rPr lang="fr-FR" altLang="fr-FR" sz="2400"/>
              <a:t> ne peuvent pas se traiter.</a:t>
            </a:r>
          </a:p>
          <a:p>
            <a:pPr eaLnBrk="1" hangingPunct="1"/>
            <a:r>
              <a:rPr lang="fr-FR" altLang="fr-FR" sz="2400"/>
              <a:t>Comme le rhume ou la grippe pour l’homme, on ne voit pas les organismes qui causent  ces maladies, seulement leurs effets.</a:t>
            </a:r>
          </a:p>
          <a:p>
            <a:pPr eaLnBrk="1" hangingPunct="1"/>
            <a:r>
              <a:rPr lang="fr-FR" altLang="fr-FR" sz="2400"/>
              <a:t>Le maraîcher doit prendre des mesures pour éviter la maladie.</a:t>
            </a:r>
          </a:p>
        </p:txBody>
      </p:sp>
      <p:pic>
        <p:nvPicPr>
          <p:cNvPr id="138244" name="Espace réservé du contenu 5" descr="Fletrissement_7octobre1.JPG">
            <a:extLst>
              <a:ext uri="{FF2B5EF4-FFF2-40B4-BE49-F238E27FC236}">
                <a16:creationId xmlns:a16="http://schemas.microsoft.com/office/drawing/2014/main" id="{2D4339AB-BF11-4E75-8798-80DCCDE7B6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692151"/>
            <a:ext cx="3276600" cy="5497513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A288F5-8A23-4593-9BE5-1EE62023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38246" name="Espace réservé du numéro de diapositive 2">
            <a:extLst>
              <a:ext uri="{FF2B5EF4-FFF2-40B4-BE49-F238E27FC236}">
                <a16:creationId xmlns:a16="http://schemas.microsoft.com/office/drawing/2014/main" id="{3DC53190-8EB2-43BF-979F-0A342BFE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F19419-14D4-42F4-99FD-79DD95B6E6D5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re 1">
            <a:extLst>
              <a:ext uri="{FF2B5EF4-FFF2-40B4-BE49-F238E27FC236}">
                <a16:creationId xmlns:a16="http://schemas.microsoft.com/office/drawing/2014/main" id="{C0D3CF16-F613-4E82-A80E-C8F46275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570037"/>
          </a:xfrm>
        </p:spPr>
        <p:txBody>
          <a:bodyPr/>
          <a:lstStyle/>
          <a:p>
            <a:pPr algn="l"/>
            <a:r>
              <a:rPr lang="fr-FR" altLang="fr-FR" sz="2400"/>
              <a:t>Les feuilles s’enroulent, changent de couleur et présentent des taches qui se nécrosent.</a:t>
            </a:r>
            <a:br>
              <a:rPr lang="fr-FR" altLang="fr-FR" sz="2400"/>
            </a:br>
            <a:r>
              <a:rPr lang="fr-FR" altLang="fr-FR" sz="2400" i="1"/>
              <a:t>Vérifier : pas de galles sur les racines</a:t>
            </a:r>
            <a:br>
              <a:rPr lang="fr-FR" altLang="fr-FR" sz="2400" i="1"/>
            </a:br>
            <a:r>
              <a:rPr lang="fr-FR" altLang="fr-FR" sz="2400" i="1"/>
              <a:t>Vérifier : pas d’acariens sous les feuilles</a:t>
            </a:r>
          </a:p>
        </p:txBody>
      </p:sp>
      <p:pic>
        <p:nvPicPr>
          <p:cNvPr id="156675" name="Espace réservé du contenu 6" descr="DSC_3604detail.jpg">
            <a:extLst>
              <a:ext uri="{FF2B5EF4-FFF2-40B4-BE49-F238E27FC236}">
                <a16:creationId xmlns:a16="http://schemas.microsoft.com/office/drawing/2014/main" id="{5E39CB92-399B-4411-85D2-A2296CFD96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989138"/>
            <a:ext cx="4392612" cy="3200400"/>
          </a:xfrm>
        </p:spPr>
      </p:pic>
      <p:sp>
        <p:nvSpPr>
          <p:cNvPr id="156676" name="Espace réservé du numéro de diapositive 5">
            <a:extLst>
              <a:ext uri="{FF2B5EF4-FFF2-40B4-BE49-F238E27FC236}">
                <a16:creationId xmlns:a16="http://schemas.microsoft.com/office/drawing/2014/main" id="{1045209B-72A0-400C-9F6E-4FC4D85B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74E86-F13E-4938-A079-43172DD0D69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56677" name="Espace réservé du contenu 1">
            <a:extLst>
              <a:ext uri="{FF2B5EF4-FFF2-40B4-BE49-F238E27FC236}">
                <a16:creationId xmlns:a16="http://schemas.microsoft.com/office/drawing/2014/main" id="{4CDE7277-D7E7-4F3A-8702-2B90A681CC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156678" name="Image 2">
            <a:extLst>
              <a:ext uri="{FF2B5EF4-FFF2-40B4-BE49-F238E27FC236}">
                <a16:creationId xmlns:a16="http://schemas.microsoft.com/office/drawing/2014/main" id="{AF703D3D-BEA6-4D96-A3CD-27921276F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2613"/>
            <a:ext cx="43195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4E832E-4739-4044-943D-2A28FD90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186408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re 1">
            <a:extLst>
              <a:ext uri="{FF2B5EF4-FFF2-40B4-BE49-F238E27FC236}">
                <a16:creationId xmlns:a16="http://schemas.microsoft.com/office/drawing/2014/main" id="{B5FB06D7-A513-41FE-8E30-65537214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/>
          <a:lstStyle/>
          <a:p>
            <a:pPr eaLnBrk="1" hangingPunct="1"/>
            <a:r>
              <a:rPr lang="fr-FR" altLang="fr-FR" sz="2800" b="1"/>
              <a:t>Comment se fait l’attaque ?</a:t>
            </a:r>
            <a:br>
              <a:rPr lang="fr-FR" altLang="fr-FR" sz="2800" b="1"/>
            </a:br>
            <a:r>
              <a:rPr lang="fr-FR" altLang="fr-FR" sz="2400"/>
              <a:t>C’est comme le palu avec le moustique, il faut une piqure d’un insecte, ici la mouche blanche.</a:t>
            </a:r>
          </a:p>
        </p:txBody>
      </p:sp>
      <p:pic>
        <p:nvPicPr>
          <p:cNvPr id="158723" name="Espace réservé du contenu 2">
            <a:extLst>
              <a:ext uri="{FF2B5EF4-FFF2-40B4-BE49-F238E27FC236}">
                <a16:creationId xmlns:a16="http://schemas.microsoft.com/office/drawing/2014/main" id="{E10384F6-9C87-4A33-88DA-66B4DC290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2182814"/>
            <a:ext cx="3671887" cy="2879725"/>
          </a:xfrm>
        </p:spPr>
      </p:pic>
      <p:pic>
        <p:nvPicPr>
          <p:cNvPr id="158724" name="Image 3">
            <a:extLst>
              <a:ext uri="{FF2B5EF4-FFF2-40B4-BE49-F238E27FC236}">
                <a16:creationId xmlns:a16="http://schemas.microsoft.com/office/drawing/2014/main" id="{E33B6C4A-D0EF-4C29-9B9B-FEE7B3B8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82814"/>
            <a:ext cx="4319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72B5C6F-872A-4860-AD0E-34B4B7825A59}"/>
              </a:ext>
            </a:extLst>
          </p:cNvPr>
          <p:cNvCxnSpPr/>
          <p:nvPr/>
        </p:nvCxnSpPr>
        <p:spPr>
          <a:xfrm>
            <a:off x="5591175" y="3068638"/>
            <a:ext cx="2376488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C081F0-E140-4161-8723-C401F45F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58727" name="Espace réservé du numéro de diapositive 2">
            <a:extLst>
              <a:ext uri="{FF2B5EF4-FFF2-40B4-BE49-F238E27FC236}">
                <a16:creationId xmlns:a16="http://schemas.microsoft.com/office/drawing/2014/main" id="{3CC13DB3-DB78-4E98-8673-20419FD2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28071-6686-44B1-B992-98A6BFA72AE3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9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7C54F-6A52-4F7A-B7ED-A449F143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914"/>
            <a:ext cx="8229600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/>
              <a:t>Les maladies : avez-vous vu cela ?    </a:t>
            </a:r>
            <a:endParaRPr lang="fr-FR" sz="2200" b="1" dirty="0"/>
          </a:p>
        </p:txBody>
      </p:sp>
      <p:pic>
        <p:nvPicPr>
          <p:cNvPr id="140291" name="Picture 2">
            <a:extLst>
              <a:ext uri="{FF2B5EF4-FFF2-40B4-BE49-F238E27FC236}">
                <a16:creationId xmlns:a16="http://schemas.microsoft.com/office/drawing/2014/main" id="{0279C901-0011-435F-A911-F5A4D2533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692150"/>
            <a:ext cx="8207375" cy="598170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9349FA-6F74-4B1E-8CA1-522E719C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40293" name="Espace réservé du numéro de diapositive 2">
            <a:extLst>
              <a:ext uri="{FF2B5EF4-FFF2-40B4-BE49-F238E27FC236}">
                <a16:creationId xmlns:a16="http://schemas.microsoft.com/office/drawing/2014/main" id="{B9E5843B-5F2D-4514-BBE0-E421F4D4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7AE8A-BF74-4003-B9FA-A31AEC805593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re 1">
            <a:extLst>
              <a:ext uri="{FF2B5EF4-FFF2-40B4-BE49-F238E27FC236}">
                <a16:creationId xmlns:a16="http://schemas.microsoft.com/office/drawing/2014/main" id="{D431152E-A952-4E6E-8DAE-2AFEC011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792162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b="1"/>
              <a:t>Connaissez-vous cette maladie ?</a:t>
            </a:r>
          </a:p>
        </p:txBody>
      </p:sp>
      <p:sp>
        <p:nvSpPr>
          <p:cNvPr id="142339" name="Espace réservé du contenu 3">
            <a:extLst>
              <a:ext uri="{FF2B5EF4-FFF2-40B4-BE49-F238E27FC236}">
                <a16:creationId xmlns:a16="http://schemas.microsoft.com/office/drawing/2014/main" id="{C65BED0D-925A-4AAD-A9BC-7697F19D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16113"/>
            <a:ext cx="4038600" cy="4210050"/>
          </a:xfrm>
        </p:spPr>
        <p:txBody>
          <a:bodyPr/>
          <a:lstStyle/>
          <a:p>
            <a:pPr eaLnBrk="1" hangingPunct="1"/>
            <a:r>
              <a:rPr lang="fr-FR" altLang="fr-FR" sz="2400"/>
              <a:t>Avez vous avez déjà vu cette maladie ?</a:t>
            </a:r>
          </a:p>
          <a:p>
            <a:pPr eaLnBrk="1" hangingPunct="1"/>
            <a:r>
              <a:rPr lang="fr-FR" altLang="fr-FR" sz="2400"/>
              <a:t>Cette maladie est présente dans quels mois de l’année ou dans quelle saison ?</a:t>
            </a:r>
          </a:p>
          <a:p>
            <a:pPr eaLnBrk="1" hangingPunct="1"/>
            <a:r>
              <a:rPr lang="fr-FR" altLang="fr-FR" sz="2400"/>
              <a:t>Si vous avez eu cette maladie, qu’avez-vous fait ?</a:t>
            </a:r>
          </a:p>
          <a:p>
            <a:pPr eaLnBrk="1" hangingPunct="1"/>
            <a:endParaRPr lang="fr-FR" altLang="fr-FR" sz="2400"/>
          </a:p>
        </p:txBody>
      </p:sp>
      <p:pic>
        <p:nvPicPr>
          <p:cNvPr id="142340" name="Picture 2">
            <a:extLst>
              <a:ext uri="{FF2B5EF4-FFF2-40B4-BE49-F238E27FC236}">
                <a16:creationId xmlns:a16="http://schemas.microsoft.com/office/drawing/2014/main" id="{BF1E9AA1-EADA-41EA-9948-6AACC6F86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9726"/>
            <a:ext cx="4038600" cy="4506913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AE49CB-F9C5-42D8-A188-26620F85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42342" name="Espace réservé du numéro de diapositive 2">
            <a:extLst>
              <a:ext uri="{FF2B5EF4-FFF2-40B4-BE49-F238E27FC236}">
                <a16:creationId xmlns:a16="http://schemas.microsoft.com/office/drawing/2014/main" id="{71D198A4-D985-411C-AB4E-7B15433A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9C31A3-0BBD-4BB6-8E21-72E349A23BBD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ECD4D87-FDB9-46B8-B714-EF47C2BA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sz="2800" dirty="0"/>
            </a:br>
            <a:r>
              <a:rPr lang="fr-FR" sz="3100" b="1" dirty="0"/>
              <a:t>Flétrissement bactérien de la tomate </a:t>
            </a:r>
            <a:br>
              <a:rPr lang="fr-FR" sz="2800" b="1" dirty="0"/>
            </a:br>
            <a:r>
              <a:rPr lang="fr-FR" sz="2800" b="1" dirty="0"/>
              <a:t>(Causée par </a:t>
            </a:r>
            <a:r>
              <a:rPr lang="fr-FR" sz="2800" b="1" i="1" dirty="0" err="1"/>
              <a:t>Ralstonia</a:t>
            </a:r>
            <a:r>
              <a:rPr lang="fr-FR" sz="2800" b="1" i="1" dirty="0"/>
              <a:t> </a:t>
            </a:r>
            <a:r>
              <a:rPr lang="fr-FR" sz="2800" b="1" i="1" dirty="0" err="1"/>
              <a:t>solanacearum</a:t>
            </a:r>
            <a:r>
              <a:rPr lang="fr-FR" sz="2800" b="1" i="1" dirty="0"/>
              <a:t>) </a:t>
            </a:r>
            <a:br>
              <a:rPr lang="fr-FR" sz="2800" b="1" i="1" dirty="0"/>
            </a:br>
            <a:endParaRPr lang="fr-FR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E8AE48-1A50-4C0F-B217-058D6E4F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sz="2600" b="1" dirty="0"/>
              <a:t>Méthodes de lutte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600" dirty="0"/>
              <a:t>Utilisation </a:t>
            </a:r>
            <a:r>
              <a:rPr lang="fr-FR" sz="2600" b="1" dirty="0"/>
              <a:t>des semences certifiées saines </a:t>
            </a:r>
            <a:r>
              <a:rPr lang="fr-FR" sz="2600" dirty="0"/>
              <a:t>(ne pas utiliser des semences des parcelles malades).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600" b="1" dirty="0"/>
              <a:t>Nettoyage des parcelles </a:t>
            </a:r>
            <a:r>
              <a:rPr lang="fr-FR" sz="2600" dirty="0"/>
              <a:t>(destruction des résidus de la culture précédente et contrôle des mauvaises herbes dont certaines peuvent abriter la bactérie).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600" dirty="0"/>
              <a:t>Eviter la rotation avec les plantes de la même famille : autres solanacées piment, poivron, aubergine.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600" dirty="0"/>
              <a:t>Pratique de la </a:t>
            </a:r>
            <a:r>
              <a:rPr lang="fr-FR" sz="2600" b="1" dirty="0"/>
              <a:t>solarisation</a:t>
            </a:r>
            <a:r>
              <a:rPr lang="fr-FR" sz="2600" dirty="0"/>
              <a:t> sur de petites superficies.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600" dirty="0"/>
              <a:t>Arrachage précoce des plants flétris.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3F6ED9B-0EB3-4194-B7C7-937221F1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44389" name="Espace réservé du numéro de diapositive 2">
            <a:extLst>
              <a:ext uri="{FF2B5EF4-FFF2-40B4-BE49-F238E27FC236}">
                <a16:creationId xmlns:a16="http://schemas.microsoft.com/office/drawing/2014/main" id="{40128AF8-68BA-477E-86D2-1CA0ED7E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19418-A827-4DA7-9159-E4590F5635F0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5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re 1">
            <a:extLst>
              <a:ext uri="{FF2B5EF4-FFF2-40B4-BE49-F238E27FC236}">
                <a16:creationId xmlns:a16="http://schemas.microsoft.com/office/drawing/2014/main" id="{7FFB6D1E-2BC3-4CB0-8501-95626AA1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1"/>
              <a:t>Flétrissement bactérien comment vérifier ?</a:t>
            </a:r>
          </a:p>
        </p:txBody>
      </p:sp>
      <p:sp>
        <p:nvSpPr>
          <p:cNvPr id="146435" name="Espace réservé du contenu 6">
            <a:extLst>
              <a:ext uri="{FF2B5EF4-FFF2-40B4-BE49-F238E27FC236}">
                <a16:creationId xmlns:a16="http://schemas.microsoft.com/office/drawing/2014/main" id="{343EC530-7E69-42DC-9A4F-DE011324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0575"/>
            <a:ext cx="4038600" cy="4065588"/>
          </a:xfrm>
        </p:spPr>
        <p:txBody>
          <a:bodyPr/>
          <a:lstStyle/>
          <a:p>
            <a:r>
              <a:rPr lang="fr-FR" altLang="fr-FR" sz="2400"/>
              <a:t>On peut prendre une tige sur un plant flétri, couper un morceau de quelques cm et le plonger dans un verre contenant de l’eau claire. </a:t>
            </a:r>
          </a:p>
          <a:p>
            <a:r>
              <a:rPr lang="fr-FR" altLang="fr-FR" sz="2400"/>
              <a:t>Après 15 mn, on observe que l’eau devient trouble si la bactérie est présente.</a:t>
            </a:r>
          </a:p>
          <a:p>
            <a:endParaRPr lang="fr-FR" altLang="fr-FR"/>
          </a:p>
        </p:txBody>
      </p:sp>
      <p:sp>
        <p:nvSpPr>
          <p:cNvPr id="146436" name="Espace réservé du numéro de diapositive 4">
            <a:extLst>
              <a:ext uri="{FF2B5EF4-FFF2-40B4-BE49-F238E27FC236}">
                <a16:creationId xmlns:a16="http://schemas.microsoft.com/office/drawing/2014/main" id="{EF8D3573-ACA4-43BF-B50E-23D08EC1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12A3F-4E02-4EDD-83A1-23022675FDB9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46437" name="Picture 2">
            <a:extLst>
              <a:ext uri="{FF2B5EF4-FFF2-40B4-BE49-F238E27FC236}">
                <a16:creationId xmlns:a16="http://schemas.microsoft.com/office/drawing/2014/main" id="{C50FB678-62F5-4EB5-86C6-EE4D3C6F56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773239"/>
            <a:ext cx="4319587" cy="3989387"/>
          </a:xfrm>
          <a:noFill/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BD83EA2-AF6F-4753-B598-F3598D20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70636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re 1">
            <a:extLst>
              <a:ext uri="{FF2B5EF4-FFF2-40B4-BE49-F238E27FC236}">
                <a16:creationId xmlns:a16="http://schemas.microsoft.com/office/drawing/2014/main" id="{A3CE6D51-FCFD-411A-B311-BCD61E6B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b="1"/>
              <a:t>Bourboukabé / 7 octobre – 28 octobre</a:t>
            </a:r>
            <a:br>
              <a:rPr lang="fr-FR" altLang="fr-FR" sz="2800" b="1"/>
            </a:br>
            <a:r>
              <a:rPr lang="fr-FR" altLang="fr-FR" sz="2000"/>
              <a:t>Les producteurs ont fait un buttage qui permet de faire partir des racines adventives qui remplacent la racine principale, au moins pour un temps.</a:t>
            </a:r>
            <a:endParaRPr lang="fr-FR" altLang="fr-FR" sz="2800"/>
          </a:p>
        </p:txBody>
      </p:sp>
      <p:pic>
        <p:nvPicPr>
          <p:cNvPr id="148483" name="Espace réservé du contenu 5" descr="Fletrissement_7octobre4.JPG">
            <a:extLst>
              <a:ext uri="{FF2B5EF4-FFF2-40B4-BE49-F238E27FC236}">
                <a16:creationId xmlns:a16="http://schemas.microsoft.com/office/drawing/2014/main" id="{0FFAAFDD-7ADF-4D01-938B-F10DDBC834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025" y="1600201"/>
            <a:ext cx="3028950" cy="4525963"/>
          </a:xfrm>
        </p:spPr>
      </p:pic>
      <p:pic>
        <p:nvPicPr>
          <p:cNvPr id="148484" name="Espace réservé du contenu 6" descr="Fletrissement_28octobre.JPG">
            <a:extLst>
              <a:ext uri="{FF2B5EF4-FFF2-40B4-BE49-F238E27FC236}">
                <a16:creationId xmlns:a16="http://schemas.microsoft.com/office/drawing/2014/main" id="{E48AA7E5-C1DD-47F4-9ABE-B1A35D8FD3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1600201"/>
            <a:ext cx="3028950" cy="4525963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CC6A51-3968-4B81-A9BC-1D29F741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48486" name="Espace réservé du numéro de diapositive 2">
            <a:extLst>
              <a:ext uri="{FF2B5EF4-FFF2-40B4-BE49-F238E27FC236}">
                <a16:creationId xmlns:a16="http://schemas.microsoft.com/office/drawing/2014/main" id="{8ECA2CE7-CE20-441D-9C83-09590EF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93F364-8386-4BC7-A057-25101F39DE5B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9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re 1">
            <a:extLst>
              <a:ext uri="{FF2B5EF4-FFF2-40B4-BE49-F238E27FC236}">
                <a16:creationId xmlns:a16="http://schemas.microsoft.com/office/drawing/2014/main" id="{D55FD580-93AA-4457-9009-7F624C32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 eaLnBrk="1" hangingPunct="1"/>
            <a:r>
              <a:rPr lang="fr-FR" altLang="fr-FR" sz="2800" b="1"/>
              <a:t>Les maladies : avez-vous vu cela ?</a:t>
            </a:r>
            <a:endParaRPr lang="fr-FR" altLang="fr-FR" sz="2800"/>
          </a:p>
        </p:txBody>
      </p:sp>
      <p:pic>
        <p:nvPicPr>
          <p:cNvPr id="150531" name="Picture 2">
            <a:extLst>
              <a:ext uri="{FF2B5EF4-FFF2-40B4-BE49-F238E27FC236}">
                <a16:creationId xmlns:a16="http://schemas.microsoft.com/office/drawing/2014/main" id="{7F04AE95-FC92-4C11-9598-F8C320C690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81075"/>
            <a:ext cx="9144000" cy="3087688"/>
          </a:xfrm>
        </p:spPr>
      </p:pic>
      <p:sp>
        <p:nvSpPr>
          <p:cNvPr id="150532" name="Espace réservé du contenu 9">
            <a:extLst>
              <a:ext uri="{FF2B5EF4-FFF2-40B4-BE49-F238E27FC236}">
                <a16:creationId xmlns:a16="http://schemas.microsoft.com/office/drawing/2014/main" id="{53905231-73CB-4A7F-AFBD-C0F0B888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4365625"/>
            <a:ext cx="4038600" cy="1760538"/>
          </a:xfrm>
        </p:spPr>
        <p:txBody>
          <a:bodyPr/>
          <a:lstStyle/>
          <a:p>
            <a:pPr marL="0">
              <a:buNone/>
            </a:pPr>
            <a:endParaRPr lang="fr-FR" altLang="fr-FR" sz="1800"/>
          </a:p>
          <a:p>
            <a:pPr marL="0">
              <a:buNone/>
            </a:pPr>
            <a:r>
              <a:rPr lang="fr-FR" altLang="fr-FR" sz="2400"/>
              <a:t>Décoloration des feuilles qui prennent une couleur rose pâle.</a:t>
            </a:r>
          </a:p>
        </p:txBody>
      </p:sp>
      <p:pic>
        <p:nvPicPr>
          <p:cNvPr id="150533" name="Espace réservé du contenu 8" descr="DSC_3646.JPG">
            <a:extLst>
              <a:ext uri="{FF2B5EF4-FFF2-40B4-BE49-F238E27FC236}">
                <a16:creationId xmlns:a16="http://schemas.microsoft.com/office/drawing/2014/main" id="{366D8C06-EA21-4F0C-B69D-2A62717E8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21163"/>
            <a:ext cx="3563938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9BD41E2-0D4F-40D7-8256-F235A704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50535" name="Espace réservé du numéro de diapositive 2">
            <a:extLst>
              <a:ext uri="{FF2B5EF4-FFF2-40B4-BE49-F238E27FC236}">
                <a16:creationId xmlns:a16="http://schemas.microsoft.com/office/drawing/2014/main" id="{D390B314-7B4D-450A-BDA7-3CB963D9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049C8-27E9-4DEB-A09C-912CDD00E1A2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re 1">
            <a:extLst>
              <a:ext uri="{FF2B5EF4-FFF2-40B4-BE49-F238E27FC236}">
                <a16:creationId xmlns:a16="http://schemas.microsoft.com/office/drawing/2014/main" id="{6BBA3B26-3CF0-4091-AACD-0FADB8F9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792162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b="1"/>
              <a:t>Connaissez-vous cette maladie ?</a:t>
            </a:r>
          </a:p>
        </p:txBody>
      </p:sp>
      <p:sp>
        <p:nvSpPr>
          <p:cNvPr id="152579" name="Espace réservé du contenu 3">
            <a:extLst>
              <a:ext uri="{FF2B5EF4-FFF2-40B4-BE49-F238E27FC236}">
                <a16:creationId xmlns:a16="http://schemas.microsoft.com/office/drawing/2014/main" id="{BFA0D133-51DB-4636-887A-B16CD721C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16113"/>
            <a:ext cx="4038600" cy="4210050"/>
          </a:xfrm>
        </p:spPr>
        <p:txBody>
          <a:bodyPr/>
          <a:lstStyle/>
          <a:p>
            <a:pPr eaLnBrk="1" hangingPunct="1"/>
            <a:r>
              <a:rPr lang="fr-FR" altLang="fr-FR" sz="2400"/>
              <a:t>Avez vous avez déjà vu cette maladie ?</a:t>
            </a:r>
          </a:p>
          <a:p>
            <a:pPr eaLnBrk="1" hangingPunct="1"/>
            <a:r>
              <a:rPr lang="fr-FR" altLang="fr-FR" sz="2400"/>
              <a:t>Cette maladie est présente dans quels mois de l’année ou dans quelle saison ?</a:t>
            </a:r>
          </a:p>
          <a:p>
            <a:pPr eaLnBrk="1" hangingPunct="1"/>
            <a:r>
              <a:rPr lang="fr-FR" altLang="fr-FR" sz="2400"/>
              <a:t>Si vous avez eu cette maladie, qu’avez-vous fait 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400"/>
          </a:p>
        </p:txBody>
      </p:sp>
      <p:pic>
        <p:nvPicPr>
          <p:cNvPr id="152580" name="Picture 2">
            <a:extLst>
              <a:ext uri="{FF2B5EF4-FFF2-40B4-BE49-F238E27FC236}">
                <a16:creationId xmlns:a16="http://schemas.microsoft.com/office/drawing/2014/main" id="{D957031C-D8EA-4C92-867F-EE3B31D3DC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700213"/>
            <a:ext cx="4038600" cy="3624262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EA58663-005A-48DC-A519-EB4ED997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52582" name="Espace réservé du numéro de diapositive 2">
            <a:extLst>
              <a:ext uri="{FF2B5EF4-FFF2-40B4-BE49-F238E27FC236}">
                <a16:creationId xmlns:a16="http://schemas.microsoft.com/office/drawing/2014/main" id="{C84069F9-C46C-43CA-BC99-02CAD798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FD52A-F2D7-42E7-A47B-B80D6D35FD40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re 1">
            <a:extLst>
              <a:ext uri="{FF2B5EF4-FFF2-40B4-BE49-F238E27FC236}">
                <a16:creationId xmlns:a16="http://schemas.microsoft.com/office/drawing/2014/main" id="{CC761248-B259-477E-80D3-A059858E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1"/>
              <a:t>Il s’agit d’un </a:t>
            </a:r>
            <a:r>
              <a:rPr lang="fr-FR" altLang="fr-FR" sz="3200" b="1" u="sng"/>
              <a:t>virus</a:t>
            </a:r>
            <a:r>
              <a:rPr lang="fr-FR" altLang="fr-FR" sz="3200" b="1"/>
              <a:t> transmis aux plantes par des insectes</a:t>
            </a:r>
          </a:p>
        </p:txBody>
      </p:sp>
      <p:pic>
        <p:nvPicPr>
          <p:cNvPr id="154627" name="Espace réservé du contenu 6" descr="DSC_0699.JPG">
            <a:extLst>
              <a:ext uri="{FF2B5EF4-FFF2-40B4-BE49-F238E27FC236}">
                <a16:creationId xmlns:a16="http://schemas.microsoft.com/office/drawing/2014/main" id="{00CD5353-5C0F-4A63-A52E-498B2BC597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1600201"/>
            <a:ext cx="3962400" cy="4525963"/>
          </a:xfrm>
        </p:spPr>
      </p:pic>
      <p:pic>
        <p:nvPicPr>
          <p:cNvPr id="154628" name="Espace réservé du contenu 7" descr="DSC_3627detail.jpg">
            <a:extLst>
              <a:ext uri="{FF2B5EF4-FFF2-40B4-BE49-F238E27FC236}">
                <a16:creationId xmlns:a16="http://schemas.microsoft.com/office/drawing/2014/main" id="{EAF45977-088D-4FE9-A193-96088871AC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39889"/>
            <a:ext cx="4038600" cy="4446587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FA7B0-AD64-4334-9B96-327B7080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154630" name="Espace réservé du numéro de diapositive 5">
            <a:extLst>
              <a:ext uri="{FF2B5EF4-FFF2-40B4-BE49-F238E27FC236}">
                <a16:creationId xmlns:a16="http://schemas.microsoft.com/office/drawing/2014/main" id="{0357A601-0949-409A-8062-688455C8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3B36A-7746-4469-9B2F-B021D1C5115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8257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390</Words>
  <Application>Microsoft Office PowerPoint</Application>
  <PresentationFormat>Grand écran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1_Thème Office</vt:lpstr>
      <vt:lpstr>Les maladies de la tomate</vt:lpstr>
      <vt:lpstr>Les maladies : avez-vous vu cela ?    </vt:lpstr>
      <vt:lpstr>Connaissez-vous cette maladie ?</vt:lpstr>
      <vt:lpstr> Flétrissement bactérien de la tomate  (Causée par Ralstonia solanacearum)  </vt:lpstr>
      <vt:lpstr>Flétrissement bactérien comment vérifier ?</vt:lpstr>
      <vt:lpstr>Bourboukabé / 7 octobre – 28 octobre Les producteurs ont fait un buttage qui permet de faire partir des racines adventives qui remplacent la racine principale, au moins pour un temps.</vt:lpstr>
      <vt:lpstr>Les maladies : avez-vous vu cela ?</vt:lpstr>
      <vt:lpstr>Connaissez-vous cette maladie ?</vt:lpstr>
      <vt:lpstr>Il s’agit d’un virus transmis aux plantes par des insectes</vt:lpstr>
      <vt:lpstr>Les feuilles s’enroulent, changent de couleur et présentent des taches qui se nécrosent. Vérifier : pas de galles sur les racines Vérifier : pas d’acariens sous les feuilles</vt:lpstr>
      <vt:lpstr>Comment se fait l’attaque ? C’est comme le palu avec le moustique, il faut une piqure d’un insecte, ici la mouche blanche.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Delmas</dc:creator>
  <cp:lastModifiedBy>Patrick Delmas</cp:lastModifiedBy>
  <cp:revision>7</cp:revision>
  <dcterms:created xsi:type="dcterms:W3CDTF">2017-09-17T19:24:43Z</dcterms:created>
  <dcterms:modified xsi:type="dcterms:W3CDTF">2017-09-17T20:21:09Z</dcterms:modified>
</cp:coreProperties>
</file>